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4"/>
  </p:notesMasterIdLst>
  <p:sldIdLst>
    <p:sldId id="256" r:id="rId5"/>
    <p:sldId id="306" r:id="rId6"/>
    <p:sldId id="377" r:id="rId7"/>
    <p:sldId id="316" r:id="rId8"/>
    <p:sldId id="371" r:id="rId9"/>
    <p:sldId id="350" r:id="rId10"/>
    <p:sldId id="317" r:id="rId11"/>
    <p:sldId id="291" r:id="rId12"/>
    <p:sldId id="354" r:id="rId13"/>
    <p:sldId id="319" r:id="rId14"/>
    <p:sldId id="318" r:id="rId15"/>
    <p:sldId id="321" r:id="rId16"/>
    <p:sldId id="347" r:id="rId17"/>
    <p:sldId id="349" r:id="rId18"/>
    <p:sldId id="299" r:id="rId19"/>
    <p:sldId id="331" r:id="rId20"/>
    <p:sldId id="374" r:id="rId21"/>
    <p:sldId id="325" r:id="rId22"/>
    <p:sldId id="335" r:id="rId23"/>
    <p:sldId id="375" r:id="rId24"/>
    <p:sldId id="327" r:id="rId25"/>
    <p:sldId id="355" r:id="rId26"/>
    <p:sldId id="356" r:id="rId27"/>
    <p:sldId id="357" r:id="rId28"/>
    <p:sldId id="358" r:id="rId29"/>
    <p:sldId id="359" r:id="rId30"/>
    <p:sldId id="363" r:id="rId31"/>
    <p:sldId id="364" r:id="rId32"/>
    <p:sldId id="365" r:id="rId33"/>
    <p:sldId id="360" r:id="rId34"/>
    <p:sldId id="361" r:id="rId35"/>
    <p:sldId id="362" r:id="rId36"/>
    <p:sldId id="324" r:id="rId37"/>
    <p:sldId id="373" r:id="rId38"/>
    <p:sldId id="351" r:id="rId39"/>
    <p:sldId id="353" r:id="rId40"/>
    <p:sldId id="305" r:id="rId41"/>
    <p:sldId id="304" r:id="rId42"/>
    <p:sldId id="36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Sweeney" initials="AS" lastIdx="12" clrIdx="0">
    <p:extLst>
      <p:ext uri="{19B8F6BF-5375-455C-9EA6-DF929625EA0E}">
        <p15:presenceInfo xmlns:p15="http://schemas.microsoft.com/office/powerpoint/2012/main" userId="6f90188f-0b52-4f0e-bb06-aa1faa34be91" providerId="Windows Live"/>
      </p:ext>
    </p:extLst>
  </p:cmAuthor>
  <p:cmAuthor id="2" name="Monica Brandeis" initials="MB" lastIdx="1" clrIdx="1">
    <p:extLst>
      <p:ext uri="{19B8F6BF-5375-455C-9EA6-DF929625EA0E}">
        <p15:presenceInfo xmlns:p15="http://schemas.microsoft.com/office/powerpoint/2012/main" userId="664bb21b-1b70-4fd7-9d46-3a42627c68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BC143"/>
    <a:srgbClr val="0070C0"/>
    <a:srgbClr val="D33F3F"/>
    <a:srgbClr val="00B0F0"/>
    <a:srgbClr val="002060"/>
    <a:srgbClr val="FFFFFF"/>
    <a:srgbClr val="A5EBF0"/>
    <a:srgbClr val="4B9DAF"/>
    <a:srgbClr val="70838E"/>
    <a:srgbClr val="C80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4"/>
    <p:restoredTop sz="76837"/>
  </p:normalViewPr>
  <p:slideViewPr>
    <p:cSldViewPr snapToGrid="0" snapToObjects="1">
      <p:cViewPr varScale="1">
        <p:scale>
          <a:sx n="105" d="100"/>
          <a:sy n="105" d="100"/>
        </p:scale>
        <p:origin x="1552"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Users/matthewmanley/Desktop/SOTM/images/presentation/csvs/highway_coun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highway_count!$C$1</c:f>
              <c:strCache>
                <c:ptCount val="1"/>
                <c:pt idx="0">
                  <c:v>highway</c:v>
                </c:pt>
              </c:strCache>
            </c:strRef>
          </c:tx>
          <c:spPr>
            <a:ln w="28575" cap="rnd">
              <a:solidFill>
                <a:srgbClr val="D33F3F"/>
              </a:solidFill>
              <a:round/>
            </a:ln>
            <a:effectLst/>
          </c:spPr>
          <c:marker>
            <c:symbol val="none"/>
          </c:marker>
          <c:cat>
            <c:strRef>
              <c:f>highway_count!$B$2:$B$143</c:f>
              <c:strCache>
                <c:ptCount val="142"/>
                <c:pt idx="0">
                  <c:v>2007</c:v>
                </c:pt>
                <c:pt idx="1">
                  <c:v>2007</c:v>
                </c:pt>
                <c:pt idx="2">
                  <c:v>2007</c:v>
                </c:pt>
                <c:pt idx="3">
                  <c:v>2008</c:v>
                </c:pt>
                <c:pt idx="4">
                  <c:v>2008</c:v>
                </c:pt>
                <c:pt idx="5">
                  <c:v>2008</c:v>
                </c:pt>
                <c:pt idx="6">
                  <c:v>2008</c:v>
                </c:pt>
                <c:pt idx="7">
                  <c:v>2008</c:v>
                </c:pt>
                <c:pt idx="8">
                  <c:v>2008</c:v>
                </c:pt>
                <c:pt idx="9">
                  <c:v>2008</c:v>
                </c:pt>
                <c:pt idx="10">
                  <c:v>2008</c:v>
                </c:pt>
                <c:pt idx="11">
                  <c:v>2008</c:v>
                </c:pt>
                <c:pt idx="12">
                  <c:v>2008</c:v>
                </c:pt>
                <c:pt idx="13">
                  <c:v>2008</c:v>
                </c:pt>
                <c:pt idx="14">
                  <c:v>2008</c:v>
                </c:pt>
                <c:pt idx="15">
                  <c:v>2009</c:v>
                </c:pt>
                <c:pt idx="16">
                  <c:v>2009</c:v>
                </c:pt>
                <c:pt idx="17">
                  <c:v>2009</c:v>
                </c:pt>
                <c:pt idx="18">
                  <c:v>2009</c:v>
                </c:pt>
                <c:pt idx="19">
                  <c:v>2009</c:v>
                </c:pt>
                <c:pt idx="20">
                  <c:v>2009</c:v>
                </c:pt>
                <c:pt idx="21">
                  <c:v>2009</c:v>
                </c:pt>
                <c:pt idx="22">
                  <c:v>2009</c:v>
                </c:pt>
                <c:pt idx="23">
                  <c:v>2009</c:v>
                </c:pt>
                <c:pt idx="24">
                  <c:v>2009</c:v>
                </c:pt>
                <c:pt idx="25">
                  <c:v>2009</c:v>
                </c:pt>
                <c:pt idx="26">
                  <c:v>2009</c:v>
                </c:pt>
                <c:pt idx="27">
                  <c:v>2010</c:v>
                </c:pt>
                <c:pt idx="28">
                  <c:v>2010</c:v>
                </c:pt>
                <c:pt idx="29">
                  <c:v>2010</c:v>
                </c:pt>
                <c:pt idx="30">
                  <c:v>2010</c:v>
                </c:pt>
                <c:pt idx="31">
                  <c:v>2010</c:v>
                </c:pt>
                <c:pt idx="32">
                  <c:v>2010</c:v>
                </c:pt>
                <c:pt idx="33">
                  <c:v>2010</c:v>
                </c:pt>
                <c:pt idx="34">
                  <c:v>2010</c:v>
                </c:pt>
                <c:pt idx="35">
                  <c:v>2010</c:v>
                </c:pt>
                <c:pt idx="36">
                  <c:v>2010</c:v>
                </c:pt>
                <c:pt idx="37">
                  <c:v>2010</c:v>
                </c:pt>
                <c:pt idx="38">
                  <c:v>2010</c:v>
                </c:pt>
                <c:pt idx="39">
                  <c:v>2011</c:v>
                </c:pt>
                <c:pt idx="40">
                  <c:v>2011</c:v>
                </c:pt>
                <c:pt idx="41">
                  <c:v>2011</c:v>
                </c:pt>
                <c:pt idx="42">
                  <c:v>2011</c:v>
                </c:pt>
                <c:pt idx="43">
                  <c:v>2011</c:v>
                </c:pt>
                <c:pt idx="44">
                  <c:v>2011</c:v>
                </c:pt>
                <c:pt idx="45">
                  <c:v>2011</c:v>
                </c:pt>
                <c:pt idx="46">
                  <c:v>2011</c:v>
                </c:pt>
                <c:pt idx="47">
                  <c:v>2011</c:v>
                </c:pt>
                <c:pt idx="48">
                  <c:v>2011</c:v>
                </c:pt>
                <c:pt idx="49">
                  <c:v>2011</c:v>
                </c:pt>
                <c:pt idx="50">
                  <c:v>2011</c:v>
                </c:pt>
                <c:pt idx="51">
                  <c:v>2012</c:v>
                </c:pt>
                <c:pt idx="52">
                  <c:v>2012</c:v>
                </c:pt>
                <c:pt idx="53">
                  <c:v>2012</c:v>
                </c:pt>
                <c:pt idx="54">
                  <c:v>2012</c:v>
                </c:pt>
                <c:pt idx="55">
                  <c:v>2012</c:v>
                </c:pt>
                <c:pt idx="56">
                  <c:v>2012</c:v>
                </c:pt>
                <c:pt idx="57">
                  <c:v>2012</c:v>
                </c:pt>
                <c:pt idx="58">
                  <c:v>2012</c:v>
                </c:pt>
                <c:pt idx="59">
                  <c:v>2012</c:v>
                </c:pt>
                <c:pt idx="60">
                  <c:v>2012</c:v>
                </c:pt>
                <c:pt idx="61">
                  <c:v>2012</c:v>
                </c:pt>
                <c:pt idx="62">
                  <c:v>2012</c:v>
                </c:pt>
                <c:pt idx="63">
                  <c:v>2013</c:v>
                </c:pt>
                <c:pt idx="64">
                  <c:v>2013</c:v>
                </c:pt>
                <c:pt idx="65">
                  <c:v>2013</c:v>
                </c:pt>
                <c:pt idx="66">
                  <c:v>2013</c:v>
                </c:pt>
                <c:pt idx="67">
                  <c:v>2013</c:v>
                </c:pt>
                <c:pt idx="68">
                  <c:v>2013</c:v>
                </c:pt>
                <c:pt idx="69">
                  <c:v>2013</c:v>
                </c:pt>
                <c:pt idx="70">
                  <c:v>2013</c:v>
                </c:pt>
                <c:pt idx="71">
                  <c:v>2013</c:v>
                </c:pt>
                <c:pt idx="72">
                  <c:v>2013</c:v>
                </c:pt>
                <c:pt idx="73">
                  <c:v>2013</c:v>
                </c:pt>
                <c:pt idx="74">
                  <c:v>2013</c:v>
                </c:pt>
                <c:pt idx="75">
                  <c:v>2014</c:v>
                </c:pt>
                <c:pt idx="76">
                  <c:v>2014</c:v>
                </c:pt>
                <c:pt idx="77">
                  <c:v>2014</c:v>
                </c:pt>
                <c:pt idx="78">
                  <c:v>2014</c:v>
                </c:pt>
                <c:pt idx="79">
                  <c:v>2014</c:v>
                </c:pt>
                <c:pt idx="80">
                  <c:v>2014</c:v>
                </c:pt>
                <c:pt idx="81">
                  <c:v>2014</c:v>
                </c:pt>
                <c:pt idx="82">
                  <c:v>2014</c:v>
                </c:pt>
                <c:pt idx="83">
                  <c:v>2014</c:v>
                </c:pt>
                <c:pt idx="84">
                  <c:v>2014</c:v>
                </c:pt>
                <c:pt idx="85">
                  <c:v>2014</c:v>
                </c:pt>
                <c:pt idx="86">
                  <c:v>2014</c:v>
                </c:pt>
                <c:pt idx="87">
                  <c:v>2015</c:v>
                </c:pt>
                <c:pt idx="88">
                  <c:v>2015</c:v>
                </c:pt>
                <c:pt idx="89">
                  <c:v>2015</c:v>
                </c:pt>
                <c:pt idx="90">
                  <c:v>2015</c:v>
                </c:pt>
                <c:pt idx="91">
                  <c:v>2015</c:v>
                </c:pt>
                <c:pt idx="92">
                  <c:v>2015</c:v>
                </c:pt>
                <c:pt idx="93">
                  <c:v>2015</c:v>
                </c:pt>
                <c:pt idx="94">
                  <c:v>2015</c:v>
                </c:pt>
                <c:pt idx="95">
                  <c:v>2015</c:v>
                </c:pt>
                <c:pt idx="96">
                  <c:v>2015</c:v>
                </c:pt>
                <c:pt idx="97">
                  <c:v>2015</c:v>
                </c:pt>
                <c:pt idx="98">
                  <c:v>2015</c:v>
                </c:pt>
                <c:pt idx="99">
                  <c:v>2016</c:v>
                </c:pt>
                <c:pt idx="100">
                  <c:v>2016</c:v>
                </c:pt>
                <c:pt idx="101">
                  <c:v>2016</c:v>
                </c:pt>
                <c:pt idx="102">
                  <c:v>2016</c:v>
                </c:pt>
                <c:pt idx="103">
                  <c:v>2016</c:v>
                </c:pt>
                <c:pt idx="104">
                  <c:v>2016</c:v>
                </c:pt>
                <c:pt idx="105">
                  <c:v>2016</c:v>
                </c:pt>
                <c:pt idx="106">
                  <c:v>2016</c:v>
                </c:pt>
                <c:pt idx="107">
                  <c:v>2016</c:v>
                </c:pt>
                <c:pt idx="108">
                  <c:v>2016</c:v>
                </c:pt>
                <c:pt idx="109">
                  <c:v>2016</c:v>
                </c:pt>
                <c:pt idx="110">
                  <c:v>2016</c:v>
                </c:pt>
                <c:pt idx="111">
                  <c:v>2017</c:v>
                </c:pt>
                <c:pt idx="112">
                  <c:v>2017</c:v>
                </c:pt>
                <c:pt idx="113">
                  <c:v>2017</c:v>
                </c:pt>
                <c:pt idx="114">
                  <c:v>2017</c:v>
                </c:pt>
                <c:pt idx="115">
                  <c:v>2017</c:v>
                </c:pt>
                <c:pt idx="116">
                  <c:v>2017</c:v>
                </c:pt>
                <c:pt idx="117">
                  <c:v>2017</c:v>
                </c:pt>
                <c:pt idx="118">
                  <c:v>2017</c:v>
                </c:pt>
                <c:pt idx="119">
                  <c:v>2017</c:v>
                </c:pt>
                <c:pt idx="120">
                  <c:v>2017</c:v>
                </c:pt>
                <c:pt idx="121">
                  <c:v>2017</c:v>
                </c:pt>
                <c:pt idx="122">
                  <c:v>2017</c:v>
                </c:pt>
                <c:pt idx="123">
                  <c:v>2018</c:v>
                </c:pt>
                <c:pt idx="124">
                  <c:v>2018</c:v>
                </c:pt>
                <c:pt idx="125">
                  <c:v>2018</c:v>
                </c:pt>
                <c:pt idx="126">
                  <c:v>2018</c:v>
                </c:pt>
                <c:pt idx="127">
                  <c:v>2018</c:v>
                </c:pt>
                <c:pt idx="128">
                  <c:v>2018</c:v>
                </c:pt>
                <c:pt idx="129">
                  <c:v>2018</c:v>
                </c:pt>
                <c:pt idx="130">
                  <c:v>2018</c:v>
                </c:pt>
                <c:pt idx="131">
                  <c:v>2018</c:v>
                </c:pt>
                <c:pt idx="132">
                  <c:v>2018</c:v>
                </c:pt>
                <c:pt idx="133">
                  <c:v>2018</c:v>
                </c:pt>
                <c:pt idx="134">
                  <c:v>2018</c:v>
                </c:pt>
                <c:pt idx="135">
                  <c:v>2019</c:v>
                </c:pt>
                <c:pt idx="136">
                  <c:v>2019</c:v>
                </c:pt>
                <c:pt idx="137">
                  <c:v>2019</c:v>
                </c:pt>
                <c:pt idx="138">
                  <c:v>2019</c:v>
                </c:pt>
                <c:pt idx="139">
                  <c:v>2019</c:v>
                </c:pt>
                <c:pt idx="140">
                  <c:v>2019</c:v>
                </c:pt>
                <c:pt idx="141">
                  <c:v>2019</c:v>
                </c:pt>
              </c:strCache>
            </c:strRef>
          </c:cat>
          <c:val>
            <c:numRef>
              <c:f>highway_count!$C$2:$C$143</c:f>
              <c:numCache>
                <c:formatCode>General</c:formatCode>
                <c:ptCount val="142"/>
                <c:pt idx="0">
                  <c:v>20460</c:v>
                </c:pt>
                <c:pt idx="1">
                  <c:v>20642</c:v>
                </c:pt>
                <c:pt idx="2">
                  <c:v>20660</c:v>
                </c:pt>
                <c:pt idx="3">
                  <c:v>327525</c:v>
                </c:pt>
                <c:pt idx="4">
                  <c:v>327748</c:v>
                </c:pt>
                <c:pt idx="5">
                  <c:v>328299</c:v>
                </c:pt>
                <c:pt idx="6">
                  <c:v>328332</c:v>
                </c:pt>
                <c:pt idx="7">
                  <c:v>328588</c:v>
                </c:pt>
                <c:pt idx="8">
                  <c:v>328566</c:v>
                </c:pt>
                <c:pt idx="9">
                  <c:v>328563</c:v>
                </c:pt>
                <c:pt idx="10">
                  <c:v>328577</c:v>
                </c:pt>
                <c:pt idx="11">
                  <c:v>328607</c:v>
                </c:pt>
                <c:pt idx="12">
                  <c:v>328670</c:v>
                </c:pt>
                <c:pt idx="13">
                  <c:v>328675</c:v>
                </c:pt>
                <c:pt idx="14">
                  <c:v>328689</c:v>
                </c:pt>
                <c:pt idx="15">
                  <c:v>329065</c:v>
                </c:pt>
                <c:pt idx="16">
                  <c:v>329197</c:v>
                </c:pt>
                <c:pt idx="17">
                  <c:v>329235</c:v>
                </c:pt>
                <c:pt idx="18">
                  <c:v>329241</c:v>
                </c:pt>
                <c:pt idx="19">
                  <c:v>329255</c:v>
                </c:pt>
                <c:pt idx="20">
                  <c:v>330192</c:v>
                </c:pt>
                <c:pt idx="21">
                  <c:v>330648</c:v>
                </c:pt>
                <c:pt idx="22">
                  <c:v>330829</c:v>
                </c:pt>
                <c:pt idx="23">
                  <c:v>332140</c:v>
                </c:pt>
                <c:pt idx="24">
                  <c:v>333607</c:v>
                </c:pt>
                <c:pt idx="25">
                  <c:v>335488</c:v>
                </c:pt>
                <c:pt idx="26">
                  <c:v>337269</c:v>
                </c:pt>
                <c:pt idx="27">
                  <c:v>338467</c:v>
                </c:pt>
                <c:pt idx="28">
                  <c:v>354069</c:v>
                </c:pt>
                <c:pt idx="29">
                  <c:v>355141</c:v>
                </c:pt>
                <c:pt idx="30">
                  <c:v>356451</c:v>
                </c:pt>
                <c:pt idx="31">
                  <c:v>358015</c:v>
                </c:pt>
                <c:pt idx="32">
                  <c:v>359788</c:v>
                </c:pt>
                <c:pt idx="33">
                  <c:v>359377</c:v>
                </c:pt>
                <c:pt idx="34">
                  <c:v>359936</c:v>
                </c:pt>
                <c:pt idx="35">
                  <c:v>360919</c:v>
                </c:pt>
                <c:pt idx="36">
                  <c:v>361723</c:v>
                </c:pt>
                <c:pt idx="37">
                  <c:v>363882</c:v>
                </c:pt>
                <c:pt idx="38">
                  <c:v>364635</c:v>
                </c:pt>
                <c:pt idx="39">
                  <c:v>366040</c:v>
                </c:pt>
                <c:pt idx="40">
                  <c:v>367156</c:v>
                </c:pt>
                <c:pt idx="41">
                  <c:v>368473</c:v>
                </c:pt>
                <c:pt idx="42">
                  <c:v>369583</c:v>
                </c:pt>
                <c:pt idx="43">
                  <c:v>370095</c:v>
                </c:pt>
                <c:pt idx="44">
                  <c:v>370871</c:v>
                </c:pt>
                <c:pt idx="45">
                  <c:v>372281</c:v>
                </c:pt>
                <c:pt idx="46">
                  <c:v>373606</c:v>
                </c:pt>
                <c:pt idx="47">
                  <c:v>375624</c:v>
                </c:pt>
                <c:pt idx="48">
                  <c:v>377048</c:v>
                </c:pt>
                <c:pt idx="49">
                  <c:v>383402</c:v>
                </c:pt>
                <c:pt idx="50">
                  <c:v>391782</c:v>
                </c:pt>
                <c:pt idx="51">
                  <c:v>398367</c:v>
                </c:pt>
                <c:pt idx="52">
                  <c:v>403959</c:v>
                </c:pt>
                <c:pt idx="53">
                  <c:v>407099</c:v>
                </c:pt>
                <c:pt idx="54">
                  <c:v>413470</c:v>
                </c:pt>
                <c:pt idx="55">
                  <c:v>420213</c:v>
                </c:pt>
                <c:pt idx="56">
                  <c:v>424099</c:v>
                </c:pt>
                <c:pt idx="57">
                  <c:v>426456</c:v>
                </c:pt>
                <c:pt idx="58">
                  <c:v>429419</c:v>
                </c:pt>
                <c:pt idx="59">
                  <c:v>432336</c:v>
                </c:pt>
                <c:pt idx="60">
                  <c:v>436190</c:v>
                </c:pt>
                <c:pt idx="61">
                  <c:v>438284</c:v>
                </c:pt>
                <c:pt idx="62">
                  <c:v>440542</c:v>
                </c:pt>
                <c:pt idx="63">
                  <c:v>442344</c:v>
                </c:pt>
                <c:pt idx="64">
                  <c:v>444372</c:v>
                </c:pt>
                <c:pt idx="65">
                  <c:v>447513</c:v>
                </c:pt>
                <c:pt idx="66">
                  <c:v>448215</c:v>
                </c:pt>
                <c:pt idx="67">
                  <c:v>448977</c:v>
                </c:pt>
                <c:pt idx="68">
                  <c:v>450203</c:v>
                </c:pt>
                <c:pt idx="69">
                  <c:v>451536</c:v>
                </c:pt>
                <c:pt idx="70">
                  <c:v>453730</c:v>
                </c:pt>
                <c:pt idx="71">
                  <c:v>457650</c:v>
                </c:pt>
                <c:pt idx="72">
                  <c:v>461143</c:v>
                </c:pt>
                <c:pt idx="73">
                  <c:v>463362</c:v>
                </c:pt>
                <c:pt idx="74">
                  <c:v>464391</c:v>
                </c:pt>
                <c:pt idx="75">
                  <c:v>468369</c:v>
                </c:pt>
                <c:pt idx="76">
                  <c:v>470831</c:v>
                </c:pt>
                <c:pt idx="77">
                  <c:v>474062</c:v>
                </c:pt>
                <c:pt idx="78">
                  <c:v>474635</c:v>
                </c:pt>
                <c:pt idx="79">
                  <c:v>475514</c:v>
                </c:pt>
                <c:pt idx="80">
                  <c:v>475912</c:v>
                </c:pt>
                <c:pt idx="81">
                  <c:v>478140</c:v>
                </c:pt>
                <c:pt idx="82">
                  <c:v>479873</c:v>
                </c:pt>
                <c:pt idx="83">
                  <c:v>482841</c:v>
                </c:pt>
                <c:pt idx="84">
                  <c:v>484580</c:v>
                </c:pt>
                <c:pt idx="85">
                  <c:v>485393</c:v>
                </c:pt>
                <c:pt idx="86">
                  <c:v>487138</c:v>
                </c:pt>
                <c:pt idx="87">
                  <c:v>488809</c:v>
                </c:pt>
                <c:pt idx="88">
                  <c:v>490047</c:v>
                </c:pt>
                <c:pt idx="89">
                  <c:v>491703</c:v>
                </c:pt>
                <c:pt idx="90">
                  <c:v>496107</c:v>
                </c:pt>
                <c:pt idx="91">
                  <c:v>499304</c:v>
                </c:pt>
                <c:pt idx="92">
                  <c:v>501866</c:v>
                </c:pt>
                <c:pt idx="93">
                  <c:v>504618</c:v>
                </c:pt>
                <c:pt idx="94">
                  <c:v>505358</c:v>
                </c:pt>
                <c:pt idx="95">
                  <c:v>507167</c:v>
                </c:pt>
                <c:pt idx="96">
                  <c:v>508004</c:v>
                </c:pt>
                <c:pt idx="97">
                  <c:v>508446</c:v>
                </c:pt>
                <c:pt idx="98">
                  <c:v>509294</c:v>
                </c:pt>
                <c:pt idx="99">
                  <c:v>510607</c:v>
                </c:pt>
                <c:pt idx="100">
                  <c:v>511182</c:v>
                </c:pt>
                <c:pt idx="101">
                  <c:v>511661</c:v>
                </c:pt>
                <c:pt idx="102">
                  <c:v>512315</c:v>
                </c:pt>
                <c:pt idx="103">
                  <c:v>513411</c:v>
                </c:pt>
                <c:pt idx="104">
                  <c:v>515033</c:v>
                </c:pt>
                <c:pt idx="105">
                  <c:v>515836</c:v>
                </c:pt>
                <c:pt idx="106">
                  <c:v>516470</c:v>
                </c:pt>
                <c:pt idx="107">
                  <c:v>518466</c:v>
                </c:pt>
                <c:pt idx="108">
                  <c:v>521857</c:v>
                </c:pt>
                <c:pt idx="109">
                  <c:v>523078</c:v>
                </c:pt>
                <c:pt idx="110">
                  <c:v>527786</c:v>
                </c:pt>
                <c:pt idx="111">
                  <c:v>532127</c:v>
                </c:pt>
                <c:pt idx="112">
                  <c:v>534319</c:v>
                </c:pt>
                <c:pt idx="113">
                  <c:v>534991</c:v>
                </c:pt>
                <c:pt idx="114">
                  <c:v>535727</c:v>
                </c:pt>
                <c:pt idx="115">
                  <c:v>537140</c:v>
                </c:pt>
                <c:pt idx="116">
                  <c:v>540027</c:v>
                </c:pt>
                <c:pt idx="117">
                  <c:v>539856</c:v>
                </c:pt>
                <c:pt idx="118">
                  <c:v>541215</c:v>
                </c:pt>
                <c:pt idx="119">
                  <c:v>542532</c:v>
                </c:pt>
                <c:pt idx="120">
                  <c:v>545277</c:v>
                </c:pt>
                <c:pt idx="121">
                  <c:v>545996</c:v>
                </c:pt>
                <c:pt idx="122">
                  <c:v>546898</c:v>
                </c:pt>
                <c:pt idx="123">
                  <c:v>549234</c:v>
                </c:pt>
                <c:pt idx="124">
                  <c:v>552331</c:v>
                </c:pt>
                <c:pt idx="125">
                  <c:v>554592</c:v>
                </c:pt>
                <c:pt idx="126">
                  <c:v>557697</c:v>
                </c:pt>
                <c:pt idx="127">
                  <c:v>560934</c:v>
                </c:pt>
                <c:pt idx="128">
                  <c:v>564254</c:v>
                </c:pt>
                <c:pt idx="129">
                  <c:v>566573</c:v>
                </c:pt>
                <c:pt idx="130">
                  <c:v>570441</c:v>
                </c:pt>
                <c:pt idx="131">
                  <c:v>571710</c:v>
                </c:pt>
                <c:pt idx="132">
                  <c:v>577074</c:v>
                </c:pt>
                <c:pt idx="133">
                  <c:v>583011</c:v>
                </c:pt>
                <c:pt idx="134">
                  <c:v>588672</c:v>
                </c:pt>
                <c:pt idx="135">
                  <c:v>591734</c:v>
                </c:pt>
                <c:pt idx="136">
                  <c:v>593340</c:v>
                </c:pt>
                <c:pt idx="137">
                  <c:v>594321</c:v>
                </c:pt>
                <c:pt idx="138">
                  <c:v>595643</c:v>
                </c:pt>
                <c:pt idx="139">
                  <c:v>597865</c:v>
                </c:pt>
                <c:pt idx="140">
                  <c:v>600477</c:v>
                </c:pt>
                <c:pt idx="141">
                  <c:v>607239</c:v>
                </c:pt>
              </c:numCache>
            </c:numRef>
          </c:val>
          <c:smooth val="0"/>
          <c:extLst>
            <c:ext xmlns:c16="http://schemas.microsoft.com/office/drawing/2014/chart" uri="{C3380CC4-5D6E-409C-BE32-E72D297353CC}">
              <c16:uniqueId val="{00000000-D541-E44D-90A2-282FA4440043}"/>
            </c:ext>
          </c:extLst>
        </c:ser>
        <c:ser>
          <c:idx val="1"/>
          <c:order val="1"/>
          <c:tx>
            <c:strRef>
              <c:f>highway_count!$D$1</c:f>
              <c:strCache>
                <c:ptCount val="1"/>
                <c:pt idx="0">
                  <c:v>waterway</c:v>
                </c:pt>
              </c:strCache>
            </c:strRef>
          </c:tx>
          <c:spPr>
            <a:ln w="28575" cap="rnd">
              <a:solidFill>
                <a:srgbClr val="002060"/>
              </a:solidFill>
              <a:round/>
            </a:ln>
            <a:effectLst/>
          </c:spPr>
          <c:marker>
            <c:symbol val="none"/>
          </c:marker>
          <c:cat>
            <c:strRef>
              <c:f>highway_count!$B$2:$B$143</c:f>
              <c:strCache>
                <c:ptCount val="142"/>
                <c:pt idx="0">
                  <c:v>2007</c:v>
                </c:pt>
                <c:pt idx="1">
                  <c:v>2007</c:v>
                </c:pt>
                <c:pt idx="2">
                  <c:v>2007</c:v>
                </c:pt>
                <c:pt idx="3">
                  <c:v>2008</c:v>
                </c:pt>
                <c:pt idx="4">
                  <c:v>2008</c:v>
                </c:pt>
                <c:pt idx="5">
                  <c:v>2008</c:v>
                </c:pt>
                <c:pt idx="6">
                  <c:v>2008</c:v>
                </c:pt>
                <c:pt idx="7">
                  <c:v>2008</c:v>
                </c:pt>
                <c:pt idx="8">
                  <c:v>2008</c:v>
                </c:pt>
                <c:pt idx="9">
                  <c:v>2008</c:v>
                </c:pt>
                <c:pt idx="10">
                  <c:v>2008</c:v>
                </c:pt>
                <c:pt idx="11">
                  <c:v>2008</c:v>
                </c:pt>
                <c:pt idx="12">
                  <c:v>2008</c:v>
                </c:pt>
                <c:pt idx="13">
                  <c:v>2008</c:v>
                </c:pt>
                <c:pt idx="14">
                  <c:v>2008</c:v>
                </c:pt>
                <c:pt idx="15">
                  <c:v>2009</c:v>
                </c:pt>
                <c:pt idx="16">
                  <c:v>2009</c:v>
                </c:pt>
                <c:pt idx="17">
                  <c:v>2009</c:v>
                </c:pt>
                <c:pt idx="18">
                  <c:v>2009</c:v>
                </c:pt>
                <c:pt idx="19">
                  <c:v>2009</c:v>
                </c:pt>
                <c:pt idx="20">
                  <c:v>2009</c:v>
                </c:pt>
                <c:pt idx="21">
                  <c:v>2009</c:v>
                </c:pt>
                <c:pt idx="22">
                  <c:v>2009</c:v>
                </c:pt>
                <c:pt idx="23">
                  <c:v>2009</c:v>
                </c:pt>
                <c:pt idx="24">
                  <c:v>2009</c:v>
                </c:pt>
                <c:pt idx="25">
                  <c:v>2009</c:v>
                </c:pt>
                <c:pt idx="26">
                  <c:v>2009</c:v>
                </c:pt>
                <c:pt idx="27">
                  <c:v>2010</c:v>
                </c:pt>
                <c:pt idx="28">
                  <c:v>2010</c:v>
                </c:pt>
                <c:pt idx="29">
                  <c:v>2010</c:v>
                </c:pt>
                <c:pt idx="30">
                  <c:v>2010</c:v>
                </c:pt>
                <c:pt idx="31">
                  <c:v>2010</c:v>
                </c:pt>
                <c:pt idx="32">
                  <c:v>2010</c:v>
                </c:pt>
                <c:pt idx="33">
                  <c:v>2010</c:v>
                </c:pt>
                <c:pt idx="34">
                  <c:v>2010</c:v>
                </c:pt>
                <c:pt idx="35">
                  <c:v>2010</c:v>
                </c:pt>
                <c:pt idx="36">
                  <c:v>2010</c:v>
                </c:pt>
                <c:pt idx="37">
                  <c:v>2010</c:v>
                </c:pt>
                <c:pt idx="38">
                  <c:v>2010</c:v>
                </c:pt>
                <c:pt idx="39">
                  <c:v>2011</c:v>
                </c:pt>
                <c:pt idx="40">
                  <c:v>2011</c:v>
                </c:pt>
                <c:pt idx="41">
                  <c:v>2011</c:v>
                </c:pt>
                <c:pt idx="42">
                  <c:v>2011</c:v>
                </c:pt>
                <c:pt idx="43">
                  <c:v>2011</c:v>
                </c:pt>
                <c:pt idx="44">
                  <c:v>2011</c:v>
                </c:pt>
                <c:pt idx="45">
                  <c:v>2011</c:v>
                </c:pt>
                <c:pt idx="46">
                  <c:v>2011</c:v>
                </c:pt>
                <c:pt idx="47">
                  <c:v>2011</c:v>
                </c:pt>
                <c:pt idx="48">
                  <c:v>2011</c:v>
                </c:pt>
                <c:pt idx="49">
                  <c:v>2011</c:v>
                </c:pt>
                <c:pt idx="50">
                  <c:v>2011</c:v>
                </c:pt>
                <c:pt idx="51">
                  <c:v>2012</c:v>
                </c:pt>
                <c:pt idx="52">
                  <c:v>2012</c:v>
                </c:pt>
                <c:pt idx="53">
                  <c:v>2012</c:v>
                </c:pt>
                <c:pt idx="54">
                  <c:v>2012</c:v>
                </c:pt>
                <c:pt idx="55">
                  <c:v>2012</c:v>
                </c:pt>
                <c:pt idx="56">
                  <c:v>2012</c:v>
                </c:pt>
                <c:pt idx="57">
                  <c:v>2012</c:v>
                </c:pt>
                <c:pt idx="58">
                  <c:v>2012</c:v>
                </c:pt>
                <c:pt idx="59">
                  <c:v>2012</c:v>
                </c:pt>
                <c:pt idx="60">
                  <c:v>2012</c:v>
                </c:pt>
                <c:pt idx="61">
                  <c:v>2012</c:v>
                </c:pt>
                <c:pt idx="62">
                  <c:v>2012</c:v>
                </c:pt>
                <c:pt idx="63">
                  <c:v>2013</c:v>
                </c:pt>
                <c:pt idx="64">
                  <c:v>2013</c:v>
                </c:pt>
                <c:pt idx="65">
                  <c:v>2013</c:v>
                </c:pt>
                <c:pt idx="66">
                  <c:v>2013</c:v>
                </c:pt>
                <c:pt idx="67">
                  <c:v>2013</c:v>
                </c:pt>
                <c:pt idx="68">
                  <c:v>2013</c:v>
                </c:pt>
                <c:pt idx="69">
                  <c:v>2013</c:v>
                </c:pt>
                <c:pt idx="70">
                  <c:v>2013</c:v>
                </c:pt>
                <c:pt idx="71">
                  <c:v>2013</c:v>
                </c:pt>
                <c:pt idx="72">
                  <c:v>2013</c:v>
                </c:pt>
                <c:pt idx="73">
                  <c:v>2013</c:v>
                </c:pt>
                <c:pt idx="74">
                  <c:v>2013</c:v>
                </c:pt>
                <c:pt idx="75">
                  <c:v>2014</c:v>
                </c:pt>
                <c:pt idx="76">
                  <c:v>2014</c:v>
                </c:pt>
                <c:pt idx="77">
                  <c:v>2014</c:v>
                </c:pt>
                <c:pt idx="78">
                  <c:v>2014</c:v>
                </c:pt>
                <c:pt idx="79">
                  <c:v>2014</c:v>
                </c:pt>
                <c:pt idx="80">
                  <c:v>2014</c:v>
                </c:pt>
                <c:pt idx="81">
                  <c:v>2014</c:v>
                </c:pt>
                <c:pt idx="82">
                  <c:v>2014</c:v>
                </c:pt>
                <c:pt idx="83">
                  <c:v>2014</c:v>
                </c:pt>
                <c:pt idx="84">
                  <c:v>2014</c:v>
                </c:pt>
                <c:pt idx="85">
                  <c:v>2014</c:v>
                </c:pt>
                <c:pt idx="86">
                  <c:v>2014</c:v>
                </c:pt>
                <c:pt idx="87">
                  <c:v>2015</c:v>
                </c:pt>
                <c:pt idx="88">
                  <c:v>2015</c:v>
                </c:pt>
                <c:pt idx="89">
                  <c:v>2015</c:v>
                </c:pt>
                <c:pt idx="90">
                  <c:v>2015</c:v>
                </c:pt>
                <c:pt idx="91">
                  <c:v>2015</c:v>
                </c:pt>
                <c:pt idx="92">
                  <c:v>2015</c:v>
                </c:pt>
                <c:pt idx="93">
                  <c:v>2015</c:v>
                </c:pt>
                <c:pt idx="94">
                  <c:v>2015</c:v>
                </c:pt>
                <c:pt idx="95">
                  <c:v>2015</c:v>
                </c:pt>
                <c:pt idx="96">
                  <c:v>2015</c:v>
                </c:pt>
                <c:pt idx="97">
                  <c:v>2015</c:v>
                </c:pt>
                <c:pt idx="98">
                  <c:v>2015</c:v>
                </c:pt>
                <c:pt idx="99">
                  <c:v>2016</c:v>
                </c:pt>
                <c:pt idx="100">
                  <c:v>2016</c:v>
                </c:pt>
                <c:pt idx="101">
                  <c:v>2016</c:v>
                </c:pt>
                <c:pt idx="102">
                  <c:v>2016</c:v>
                </c:pt>
                <c:pt idx="103">
                  <c:v>2016</c:v>
                </c:pt>
                <c:pt idx="104">
                  <c:v>2016</c:v>
                </c:pt>
                <c:pt idx="105">
                  <c:v>2016</c:v>
                </c:pt>
                <c:pt idx="106">
                  <c:v>2016</c:v>
                </c:pt>
                <c:pt idx="107">
                  <c:v>2016</c:v>
                </c:pt>
                <c:pt idx="108">
                  <c:v>2016</c:v>
                </c:pt>
                <c:pt idx="109">
                  <c:v>2016</c:v>
                </c:pt>
                <c:pt idx="110">
                  <c:v>2016</c:v>
                </c:pt>
                <c:pt idx="111">
                  <c:v>2017</c:v>
                </c:pt>
                <c:pt idx="112">
                  <c:v>2017</c:v>
                </c:pt>
                <c:pt idx="113">
                  <c:v>2017</c:v>
                </c:pt>
                <c:pt idx="114">
                  <c:v>2017</c:v>
                </c:pt>
                <c:pt idx="115">
                  <c:v>2017</c:v>
                </c:pt>
                <c:pt idx="116">
                  <c:v>2017</c:v>
                </c:pt>
                <c:pt idx="117">
                  <c:v>2017</c:v>
                </c:pt>
                <c:pt idx="118">
                  <c:v>2017</c:v>
                </c:pt>
                <c:pt idx="119">
                  <c:v>2017</c:v>
                </c:pt>
                <c:pt idx="120">
                  <c:v>2017</c:v>
                </c:pt>
                <c:pt idx="121">
                  <c:v>2017</c:v>
                </c:pt>
                <c:pt idx="122">
                  <c:v>2017</c:v>
                </c:pt>
                <c:pt idx="123">
                  <c:v>2018</c:v>
                </c:pt>
                <c:pt idx="124">
                  <c:v>2018</c:v>
                </c:pt>
                <c:pt idx="125">
                  <c:v>2018</c:v>
                </c:pt>
                <c:pt idx="126">
                  <c:v>2018</c:v>
                </c:pt>
                <c:pt idx="127">
                  <c:v>2018</c:v>
                </c:pt>
                <c:pt idx="128">
                  <c:v>2018</c:v>
                </c:pt>
                <c:pt idx="129">
                  <c:v>2018</c:v>
                </c:pt>
                <c:pt idx="130">
                  <c:v>2018</c:v>
                </c:pt>
                <c:pt idx="131">
                  <c:v>2018</c:v>
                </c:pt>
                <c:pt idx="132">
                  <c:v>2018</c:v>
                </c:pt>
                <c:pt idx="133">
                  <c:v>2018</c:v>
                </c:pt>
                <c:pt idx="134">
                  <c:v>2018</c:v>
                </c:pt>
                <c:pt idx="135">
                  <c:v>2019</c:v>
                </c:pt>
                <c:pt idx="136">
                  <c:v>2019</c:v>
                </c:pt>
                <c:pt idx="137">
                  <c:v>2019</c:v>
                </c:pt>
                <c:pt idx="138">
                  <c:v>2019</c:v>
                </c:pt>
                <c:pt idx="139">
                  <c:v>2019</c:v>
                </c:pt>
                <c:pt idx="140">
                  <c:v>2019</c:v>
                </c:pt>
                <c:pt idx="141">
                  <c:v>2019</c:v>
                </c:pt>
              </c:strCache>
            </c:strRef>
          </c:cat>
          <c:val>
            <c:numRef>
              <c:f>highway_count!$D$2:$D$143</c:f>
              <c:numCache>
                <c:formatCode>General</c:formatCode>
                <c:ptCount val="142"/>
                <c:pt idx="0">
                  <c:v>1</c:v>
                </c:pt>
                <c:pt idx="1">
                  <c:v>1</c:v>
                </c:pt>
                <c:pt idx="2">
                  <c:v>1</c:v>
                </c:pt>
                <c:pt idx="3">
                  <c:v>1</c:v>
                </c:pt>
                <c:pt idx="4">
                  <c:v>1</c:v>
                </c:pt>
                <c:pt idx="5">
                  <c:v>3</c:v>
                </c:pt>
                <c:pt idx="6">
                  <c:v>3</c:v>
                </c:pt>
                <c:pt idx="7">
                  <c:v>1008</c:v>
                </c:pt>
                <c:pt idx="8">
                  <c:v>1014</c:v>
                </c:pt>
                <c:pt idx="9">
                  <c:v>1014</c:v>
                </c:pt>
                <c:pt idx="10">
                  <c:v>1014</c:v>
                </c:pt>
                <c:pt idx="11">
                  <c:v>1015</c:v>
                </c:pt>
                <c:pt idx="12">
                  <c:v>1022</c:v>
                </c:pt>
                <c:pt idx="13">
                  <c:v>1024</c:v>
                </c:pt>
                <c:pt idx="14">
                  <c:v>1025</c:v>
                </c:pt>
                <c:pt idx="15">
                  <c:v>1025</c:v>
                </c:pt>
                <c:pt idx="16">
                  <c:v>1030</c:v>
                </c:pt>
                <c:pt idx="17">
                  <c:v>1039</c:v>
                </c:pt>
                <c:pt idx="18">
                  <c:v>1040</c:v>
                </c:pt>
                <c:pt idx="19">
                  <c:v>1167</c:v>
                </c:pt>
                <c:pt idx="20">
                  <c:v>1174</c:v>
                </c:pt>
                <c:pt idx="21">
                  <c:v>1188</c:v>
                </c:pt>
                <c:pt idx="22">
                  <c:v>1198</c:v>
                </c:pt>
                <c:pt idx="23">
                  <c:v>1219</c:v>
                </c:pt>
                <c:pt idx="24">
                  <c:v>4282</c:v>
                </c:pt>
                <c:pt idx="25">
                  <c:v>15219</c:v>
                </c:pt>
                <c:pt idx="26">
                  <c:v>15224</c:v>
                </c:pt>
                <c:pt idx="27">
                  <c:v>20667</c:v>
                </c:pt>
                <c:pt idx="28">
                  <c:v>44552</c:v>
                </c:pt>
                <c:pt idx="29">
                  <c:v>58756</c:v>
                </c:pt>
                <c:pt idx="30">
                  <c:v>81189</c:v>
                </c:pt>
                <c:pt idx="31">
                  <c:v>124685</c:v>
                </c:pt>
                <c:pt idx="32">
                  <c:v>160743</c:v>
                </c:pt>
                <c:pt idx="33">
                  <c:v>159246</c:v>
                </c:pt>
                <c:pt idx="34">
                  <c:v>159238</c:v>
                </c:pt>
                <c:pt idx="35">
                  <c:v>159239</c:v>
                </c:pt>
                <c:pt idx="36">
                  <c:v>159242</c:v>
                </c:pt>
                <c:pt idx="37">
                  <c:v>159253</c:v>
                </c:pt>
                <c:pt idx="38">
                  <c:v>175217</c:v>
                </c:pt>
                <c:pt idx="39">
                  <c:v>175214</c:v>
                </c:pt>
                <c:pt idx="40">
                  <c:v>182859</c:v>
                </c:pt>
                <c:pt idx="41">
                  <c:v>182703</c:v>
                </c:pt>
                <c:pt idx="42">
                  <c:v>182684</c:v>
                </c:pt>
                <c:pt idx="43">
                  <c:v>181843</c:v>
                </c:pt>
                <c:pt idx="44">
                  <c:v>181849</c:v>
                </c:pt>
                <c:pt idx="45">
                  <c:v>181865</c:v>
                </c:pt>
                <c:pt idx="46">
                  <c:v>181865</c:v>
                </c:pt>
                <c:pt idx="47">
                  <c:v>181899</c:v>
                </c:pt>
                <c:pt idx="48">
                  <c:v>181905</c:v>
                </c:pt>
                <c:pt idx="49">
                  <c:v>183357</c:v>
                </c:pt>
                <c:pt idx="50">
                  <c:v>183721</c:v>
                </c:pt>
                <c:pt idx="51">
                  <c:v>183852</c:v>
                </c:pt>
                <c:pt idx="52">
                  <c:v>184358</c:v>
                </c:pt>
                <c:pt idx="53">
                  <c:v>184516</c:v>
                </c:pt>
                <c:pt idx="54">
                  <c:v>184646</c:v>
                </c:pt>
                <c:pt idx="55">
                  <c:v>184943</c:v>
                </c:pt>
                <c:pt idx="56">
                  <c:v>184892</c:v>
                </c:pt>
                <c:pt idx="57">
                  <c:v>184891</c:v>
                </c:pt>
                <c:pt idx="58">
                  <c:v>185103</c:v>
                </c:pt>
                <c:pt idx="59">
                  <c:v>185402</c:v>
                </c:pt>
                <c:pt idx="60">
                  <c:v>185536</c:v>
                </c:pt>
                <c:pt idx="61">
                  <c:v>185714</c:v>
                </c:pt>
                <c:pt idx="62">
                  <c:v>185774</c:v>
                </c:pt>
                <c:pt idx="63">
                  <c:v>185786</c:v>
                </c:pt>
                <c:pt idx="64">
                  <c:v>185835</c:v>
                </c:pt>
                <c:pt idx="65">
                  <c:v>186050</c:v>
                </c:pt>
                <c:pt idx="66">
                  <c:v>186089</c:v>
                </c:pt>
                <c:pt idx="67">
                  <c:v>186103</c:v>
                </c:pt>
                <c:pt idx="68">
                  <c:v>183881</c:v>
                </c:pt>
                <c:pt idx="69">
                  <c:v>183958</c:v>
                </c:pt>
                <c:pt idx="70">
                  <c:v>184232</c:v>
                </c:pt>
                <c:pt idx="71">
                  <c:v>184474</c:v>
                </c:pt>
                <c:pt idx="72">
                  <c:v>184789</c:v>
                </c:pt>
                <c:pt idx="73">
                  <c:v>184902</c:v>
                </c:pt>
                <c:pt idx="74">
                  <c:v>184906</c:v>
                </c:pt>
                <c:pt idx="75">
                  <c:v>184998</c:v>
                </c:pt>
                <c:pt idx="76">
                  <c:v>185091</c:v>
                </c:pt>
                <c:pt idx="77">
                  <c:v>185083</c:v>
                </c:pt>
                <c:pt idx="78">
                  <c:v>185107</c:v>
                </c:pt>
                <c:pt idx="79">
                  <c:v>185085</c:v>
                </c:pt>
                <c:pt idx="80">
                  <c:v>185091</c:v>
                </c:pt>
                <c:pt idx="81">
                  <c:v>185090</c:v>
                </c:pt>
                <c:pt idx="82">
                  <c:v>185148</c:v>
                </c:pt>
                <c:pt idx="83">
                  <c:v>185379</c:v>
                </c:pt>
                <c:pt idx="84">
                  <c:v>185114</c:v>
                </c:pt>
                <c:pt idx="85">
                  <c:v>185139</c:v>
                </c:pt>
                <c:pt idx="86">
                  <c:v>185277</c:v>
                </c:pt>
                <c:pt idx="87">
                  <c:v>185413</c:v>
                </c:pt>
                <c:pt idx="88">
                  <c:v>185399</c:v>
                </c:pt>
                <c:pt idx="89">
                  <c:v>185494</c:v>
                </c:pt>
                <c:pt idx="90">
                  <c:v>185359</c:v>
                </c:pt>
                <c:pt idx="91">
                  <c:v>185432</c:v>
                </c:pt>
                <c:pt idx="92">
                  <c:v>185496</c:v>
                </c:pt>
                <c:pt idx="93">
                  <c:v>185525</c:v>
                </c:pt>
                <c:pt idx="94">
                  <c:v>185638</c:v>
                </c:pt>
                <c:pt idx="95">
                  <c:v>185660</c:v>
                </c:pt>
                <c:pt idx="96">
                  <c:v>185759</c:v>
                </c:pt>
                <c:pt idx="97">
                  <c:v>185766</c:v>
                </c:pt>
                <c:pt idx="98">
                  <c:v>185817</c:v>
                </c:pt>
                <c:pt idx="99">
                  <c:v>185855</c:v>
                </c:pt>
                <c:pt idx="100">
                  <c:v>185862</c:v>
                </c:pt>
                <c:pt idx="101">
                  <c:v>185914</c:v>
                </c:pt>
                <c:pt idx="102">
                  <c:v>185972</c:v>
                </c:pt>
                <c:pt idx="103">
                  <c:v>186002</c:v>
                </c:pt>
                <c:pt idx="104">
                  <c:v>186150</c:v>
                </c:pt>
                <c:pt idx="105">
                  <c:v>186317</c:v>
                </c:pt>
                <c:pt idx="106">
                  <c:v>186469</c:v>
                </c:pt>
                <c:pt idx="107">
                  <c:v>186515</c:v>
                </c:pt>
                <c:pt idx="108">
                  <c:v>186582</c:v>
                </c:pt>
                <c:pt idx="109">
                  <c:v>186601</c:v>
                </c:pt>
                <c:pt idx="110">
                  <c:v>186711</c:v>
                </c:pt>
                <c:pt idx="111">
                  <c:v>186823</c:v>
                </c:pt>
                <c:pt idx="112">
                  <c:v>186850</c:v>
                </c:pt>
                <c:pt idx="113">
                  <c:v>186756</c:v>
                </c:pt>
                <c:pt idx="114">
                  <c:v>186726</c:v>
                </c:pt>
                <c:pt idx="115">
                  <c:v>186664</c:v>
                </c:pt>
                <c:pt idx="116">
                  <c:v>186705</c:v>
                </c:pt>
                <c:pt idx="117">
                  <c:v>186709</c:v>
                </c:pt>
                <c:pt idx="118">
                  <c:v>186609</c:v>
                </c:pt>
                <c:pt idx="119">
                  <c:v>186667</c:v>
                </c:pt>
                <c:pt idx="120">
                  <c:v>186852</c:v>
                </c:pt>
                <c:pt idx="121">
                  <c:v>186851</c:v>
                </c:pt>
                <c:pt idx="122">
                  <c:v>186844</c:v>
                </c:pt>
                <c:pt idx="123">
                  <c:v>186885</c:v>
                </c:pt>
                <c:pt idx="124">
                  <c:v>186808</c:v>
                </c:pt>
                <c:pt idx="125">
                  <c:v>186781</c:v>
                </c:pt>
                <c:pt idx="126">
                  <c:v>186798</c:v>
                </c:pt>
                <c:pt idx="127">
                  <c:v>186698</c:v>
                </c:pt>
                <c:pt idx="128">
                  <c:v>186720</c:v>
                </c:pt>
                <c:pt idx="129">
                  <c:v>186751</c:v>
                </c:pt>
                <c:pt idx="130">
                  <c:v>186947</c:v>
                </c:pt>
                <c:pt idx="131">
                  <c:v>186959</c:v>
                </c:pt>
                <c:pt idx="132">
                  <c:v>186989</c:v>
                </c:pt>
                <c:pt idx="133">
                  <c:v>187112</c:v>
                </c:pt>
                <c:pt idx="134">
                  <c:v>187186</c:v>
                </c:pt>
                <c:pt idx="135">
                  <c:v>187188</c:v>
                </c:pt>
                <c:pt idx="136">
                  <c:v>187394</c:v>
                </c:pt>
                <c:pt idx="137">
                  <c:v>187502</c:v>
                </c:pt>
                <c:pt idx="138">
                  <c:v>188388</c:v>
                </c:pt>
                <c:pt idx="139">
                  <c:v>188534</c:v>
                </c:pt>
                <c:pt idx="140">
                  <c:v>189081</c:v>
                </c:pt>
                <c:pt idx="141">
                  <c:v>189628</c:v>
                </c:pt>
              </c:numCache>
            </c:numRef>
          </c:val>
          <c:smooth val="0"/>
          <c:extLst>
            <c:ext xmlns:c16="http://schemas.microsoft.com/office/drawing/2014/chart" uri="{C3380CC4-5D6E-409C-BE32-E72D297353CC}">
              <c16:uniqueId val="{00000001-D541-E44D-90A2-282FA4440043}"/>
            </c:ext>
          </c:extLst>
        </c:ser>
        <c:ser>
          <c:idx val="2"/>
          <c:order val="2"/>
          <c:tx>
            <c:strRef>
              <c:f>highway_count!$E$1</c:f>
              <c:strCache>
                <c:ptCount val="1"/>
                <c:pt idx="0">
                  <c:v>natural = water</c:v>
                </c:pt>
              </c:strCache>
            </c:strRef>
          </c:tx>
          <c:spPr>
            <a:ln w="28575" cap="rnd">
              <a:solidFill>
                <a:srgbClr val="00B0F0"/>
              </a:solidFill>
              <a:round/>
            </a:ln>
            <a:effectLst/>
          </c:spPr>
          <c:marker>
            <c:symbol val="none"/>
          </c:marker>
          <c:cat>
            <c:strRef>
              <c:f>highway_count!$B$2:$B$143</c:f>
              <c:strCache>
                <c:ptCount val="142"/>
                <c:pt idx="0">
                  <c:v>2007</c:v>
                </c:pt>
                <c:pt idx="1">
                  <c:v>2007</c:v>
                </c:pt>
                <c:pt idx="2">
                  <c:v>2007</c:v>
                </c:pt>
                <c:pt idx="3">
                  <c:v>2008</c:v>
                </c:pt>
                <c:pt idx="4">
                  <c:v>2008</c:v>
                </c:pt>
                <c:pt idx="5">
                  <c:v>2008</c:v>
                </c:pt>
                <c:pt idx="6">
                  <c:v>2008</c:v>
                </c:pt>
                <c:pt idx="7">
                  <c:v>2008</c:v>
                </c:pt>
                <c:pt idx="8">
                  <c:v>2008</c:v>
                </c:pt>
                <c:pt idx="9">
                  <c:v>2008</c:v>
                </c:pt>
                <c:pt idx="10">
                  <c:v>2008</c:v>
                </c:pt>
                <c:pt idx="11">
                  <c:v>2008</c:v>
                </c:pt>
                <c:pt idx="12">
                  <c:v>2008</c:v>
                </c:pt>
                <c:pt idx="13">
                  <c:v>2008</c:v>
                </c:pt>
                <c:pt idx="14">
                  <c:v>2008</c:v>
                </c:pt>
                <c:pt idx="15">
                  <c:v>2009</c:v>
                </c:pt>
                <c:pt idx="16">
                  <c:v>2009</c:v>
                </c:pt>
                <c:pt idx="17">
                  <c:v>2009</c:v>
                </c:pt>
                <c:pt idx="18">
                  <c:v>2009</c:v>
                </c:pt>
                <c:pt idx="19">
                  <c:v>2009</c:v>
                </c:pt>
                <c:pt idx="20">
                  <c:v>2009</c:v>
                </c:pt>
                <c:pt idx="21">
                  <c:v>2009</c:v>
                </c:pt>
                <c:pt idx="22">
                  <c:v>2009</c:v>
                </c:pt>
                <c:pt idx="23">
                  <c:v>2009</c:v>
                </c:pt>
                <c:pt idx="24">
                  <c:v>2009</c:v>
                </c:pt>
                <c:pt idx="25">
                  <c:v>2009</c:v>
                </c:pt>
                <c:pt idx="26">
                  <c:v>2009</c:v>
                </c:pt>
                <c:pt idx="27">
                  <c:v>2010</c:v>
                </c:pt>
                <c:pt idx="28">
                  <c:v>2010</c:v>
                </c:pt>
                <c:pt idx="29">
                  <c:v>2010</c:v>
                </c:pt>
                <c:pt idx="30">
                  <c:v>2010</c:v>
                </c:pt>
                <c:pt idx="31">
                  <c:v>2010</c:v>
                </c:pt>
                <c:pt idx="32">
                  <c:v>2010</c:v>
                </c:pt>
                <c:pt idx="33">
                  <c:v>2010</c:v>
                </c:pt>
                <c:pt idx="34">
                  <c:v>2010</c:v>
                </c:pt>
                <c:pt idx="35">
                  <c:v>2010</c:v>
                </c:pt>
                <c:pt idx="36">
                  <c:v>2010</c:v>
                </c:pt>
                <c:pt idx="37">
                  <c:v>2010</c:v>
                </c:pt>
                <c:pt idx="38">
                  <c:v>2010</c:v>
                </c:pt>
                <c:pt idx="39">
                  <c:v>2011</c:v>
                </c:pt>
                <c:pt idx="40">
                  <c:v>2011</c:v>
                </c:pt>
                <c:pt idx="41">
                  <c:v>2011</c:v>
                </c:pt>
                <c:pt idx="42">
                  <c:v>2011</c:v>
                </c:pt>
                <c:pt idx="43">
                  <c:v>2011</c:v>
                </c:pt>
                <c:pt idx="44">
                  <c:v>2011</c:v>
                </c:pt>
                <c:pt idx="45">
                  <c:v>2011</c:v>
                </c:pt>
                <c:pt idx="46">
                  <c:v>2011</c:v>
                </c:pt>
                <c:pt idx="47">
                  <c:v>2011</c:v>
                </c:pt>
                <c:pt idx="48">
                  <c:v>2011</c:v>
                </c:pt>
                <c:pt idx="49">
                  <c:v>2011</c:v>
                </c:pt>
                <c:pt idx="50">
                  <c:v>2011</c:v>
                </c:pt>
                <c:pt idx="51">
                  <c:v>2012</c:v>
                </c:pt>
                <c:pt idx="52">
                  <c:v>2012</c:v>
                </c:pt>
                <c:pt idx="53">
                  <c:v>2012</c:v>
                </c:pt>
                <c:pt idx="54">
                  <c:v>2012</c:v>
                </c:pt>
                <c:pt idx="55">
                  <c:v>2012</c:v>
                </c:pt>
                <c:pt idx="56">
                  <c:v>2012</c:v>
                </c:pt>
                <c:pt idx="57">
                  <c:v>2012</c:v>
                </c:pt>
                <c:pt idx="58">
                  <c:v>2012</c:v>
                </c:pt>
                <c:pt idx="59">
                  <c:v>2012</c:v>
                </c:pt>
                <c:pt idx="60">
                  <c:v>2012</c:v>
                </c:pt>
                <c:pt idx="61">
                  <c:v>2012</c:v>
                </c:pt>
                <c:pt idx="62">
                  <c:v>2012</c:v>
                </c:pt>
                <c:pt idx="63">
                  <c:v>2013</c:v>
                </c:pt>
                <c:pt idx="64">
                  <c:v>2013</c:v>
                </c:pt>
                <c:pt idx="65">
                  <c:v>2013</c:v>
                </c:pt>
                <c:pt idx="66">
                  <c:v>2013</c:v>
                </c:pt>
                <c:pt idx="67">
                  <c:v>2013</c:v>
                </c:pt>
                <c:pt idx="68">
                  <c:v>2013</c:v>
                </c:pt>
                <c:pt idx="69">
                  <c:v>2013</c:v>
                </c:pt>
                <c:pt idx="70">
                  <c:v>2013</c:v>
                </c:pt>
                <c:pt idx="71">
                  <c:v>2013</c:v>
                </c:pt>
                <c:pt idx="72">
                  <c:v>2013</c:v>
                </c:pt>
                <c:pt idx="73">
                  <c:v>2013</c:v>
                </c:pt>
                <c:pt idx="74">
                  <c:v>2013</c:v>
                </c:pt>
                <c:pt idx="75">
                  <c:v>2014</c:v>
                </c:pt>
                <c:pt idx="76">
                  <c:v>2014</c:v>
                </c:pt>
                <c:pt idx="77">
                  <c:v>2014</c:v>
                </c:pt>
                <c:pt idx="78">
                  <c:v>2014</c:v>
                </c:pt>
                <c:pt idx="79">
                  <c:v>2014</c:v>
                </c:pt>
                <c:pt idx="80">
                  <c:v>2014</c:v>
                </c:pt>
                <c:pt idx="81">
                  <c:v>2014</c:v>
                </c:pt>
                <c:pt idx="82">
                  <c:v>2014</c:v>
                </c:pt>
                <c:pt idx="83">
                  <c:v>2014</c:v>
                </c:pt>
                <c:pt idx="84">
                  <c:v>2014</c:v>
                </c:pt>
                <c:pt idx="85">
                  <c:v>2014</c:v>
                </c:pt>
                <c:pt idx="86">
                  <c:v>2014</c:v>
                </c:pt>
                <c:pt idx="87">
                  <c:v>2015</c:v>
                </c:pt>
                <c:pt idx="88">
                  <c:v>2015</c:v>
                </c:pt>
                <c:pt idx="89">
                  <c:v>2015</c:v>
                </c:pt>
                <c:pt idx="90">
                  <c:v>2015</c:v>
                </c:pt>
                <c:pt idx="91">
                  <c:v>2015</c:v>
                </c:pt>
                <c:pt idx="92">
                  <c:v>2015</c:v>
                </c:pt>
                <c:pt idx="93">
                  <c:v>2015</c:v>
                </c:pt>
                <c:pt idx="94">
                  <c:v>2015</c:v>
                </c:pt>
                <c:pt idx="95">
                  <c:v>2015</c:v>
                </c:pt>
                <c:pt idx="96">
                  <c:v>2015</c:v>
                </c:pt>
                <c:pt idx="97">
                  <c:v>2015</c:v>
                </c:pt>
                <c:pt idx="98">
                  <c:v>2015</c:v>
                </c:pt>
                <c:pt idx="99">
                  <c:v>2016</c:v>
                </c:pt>
                <c:pt idx="100">
                  <c:v>2016</c:v>
                </c:pt>
                <c:pt idx="101">
                  <c:v>2016</c:v>
                </c:pt>
                <c:pt idx="102">
                  <c:v>2016</c:v>
                </c:pt>
                <c:pt idx="103">
                  <c:v>2016</c:v>
                </c:pt>
                <c:pt idx="104">
                  <c:v>2016</c:v>
                </c:pt>
                <c:pt idx="105">
                  <c:v>2016</c:v>
                </c:pt>
                <c:pt idx="106">
                  <c:v>2016</c:v>
                </c:pt>
                <c:pt idx="107">
                  <c:v>2016</c:v>
                </c:pt>
                <c:pt idx="108">
                  <c:v>2016</c:v>
                </c:pt>
                <c:pt idx="109">
                  <c:v>2016</c:v>
                </c:pt>
                <c:pt idx="110">
                  <c:v>2016</c:v>
                </c:pt>
                <c:pt idx="111">
                  <c:v>2017</c:v>
                </c:pt>
                <c:pt idx="112">
                  <c:v>2017</c:v>
                </c:pt>
                <c:pt idx="113">
                  <c:v>2017</c:v>
                </c:pt>
                <c:pt idx="114">
                  <c:v>2017</c:v>
                </c:pt>
                <c:pt idx="115">
                  <c:v>2017</c:v>
                </c:pt>
                <c:pt idx="116">
                  <c:v>2017</c:v>
                </c:pt>
                <c:pt idx="117">
                  <c:v>2017</c:v>
                </c:pt>
                <c:pt idx="118">
                  <c:v>2017</c:v>
                </c:pt>
                <c:pt idx="119">
                  <c:v>2017</c:v>
                </c:pt>
                <c:pt idx="120">
                  <c:v>2017</c:v>
                </c:pt>
                <c:pt idx="121">
                  <c:v>2017</c:v>
                </c:pt>
                <c:pt idx="122">
                  <c:v>2017</c:v>
                </c:pt>
                <c:pt idx="123">
                  <c:v>2018</c:v>
                </c:pt>
                <c:pt idx="124">
                  <c:v>2018</c:v>
                </c:pt>
                <c:pt idx="125">
                  <c:v>2018</c:v>
                </c:pt>
                <c:pt idx="126">
                  <c:v>2018</c:v>
                </c:pt>
                <c:pt idx="127">
                  <c:v>2018</c:v>
                </c:pt>
                <c:pt idx="128">
                  <c:v>2018</c:v>
                </c:pt>
                <c:pt idx="129">
                  <c:v>2018</c:v>
                </c:pt>
                <c:pt idx="130">
                  <c:v>2018</c:v>
                </c:pt>
                <c:pt idx="131">
                  <c:v>2018</c:v>
                </c:pt>
                <c:pt idx="132">
                  <c:v>2018</c:v>
                </c:pt>
                <c:pt idx="133">
                  <c:v>2018</c:v>
                </c:pt>
                <c:pt idx="134">
                  <c:v>2018</c:v>
                </c:pt>
                <c:pt idx="135">
                  <c:v>2019</c:v>
                </c:pt>
                <c:pt idx="136">
                  <c:v>2019</c:v>
                </c:pt>
                <c:pt idx="137">
                  <c:v>2019</c:v>
                </c:pt>
                <c:pt idx="138">
                  <c:v>2019</c:v>
                </c:pt>
                <c:pt idx="139">
                  <c:v>2019</c:v>
                </c:pt>
                <c:pt idx="140">
                  <c:v>2019</c:v>
                </c:pt>
                <c:pt idx="141">
                  <c:v>2019</c:v>
                </c:pt>
              </c:strCache>
            </c:strRef>
          </c:cat>
          <c:val>
            <c:numRef>
              <c:f>highway_count!$E$2:$E$143</c:f>
              <c:numCache>
                <c:formatCode>General</c:formatCode>
                <c:ptCount val="142"/>
                <c:pt idx="0">
                  <c:v>0</c:v>
                </c:pt>
                <c:pt idx="1">
                  <c:v>0</c:v>
                </c:pt>
                <c:pt idx="2">
                  <c:v>0</c:v>
                </c:pt>
                <c:pt idx="3">
                  <c:v>0</c:v>
                </c:pt>
                <c:pt idx="4">
                  <c:v>0</c:v>
                </c:pt>
                <c:pt idx="5">
                  <c:v>10</c:v>
                </c:pt>
                <c:pt idx="6">
                  <c:v>10</c:v>
                </c:pt>
                <c:pt idx="7">
                  <c:v>416</c:v>
                </c:pt>
                <c:pt idx="8">
                  <c:v>435</c:v>
                </c:pt>
                <c:pt idx="9">
                  <c:v>438</c:v>
                </c:pt>
                <c:pt idx="10">
                  <c:v>440</c:v>
                </c:pt>
                <c:pt idx="11">
                  <c:v>440</c:v>
                </c:pt>
                <c:pt idx="12">
                  <c:v>453</c:v>
                </c:pt>
                <c:pt idx="13">
                  <c:v>455</c:v>
                </c:pt>
                <c:pt idx="14">
                  <c:v>456</c:v>
                </c:pt>
                <c:pt idx="15">
                  <c:v>456</c:v>
                </c:pt>
                <c:pt idx="16">
                  <c:v>459</c:v>
                </c:pt>
                <c:pt idx="17">
                  <c:v>477</c:v>
                </c:pt>
                <c:pt idx="18">
                  <c:v>478</c:v>
                </c:pt>
                <c:pt idx="19">
                  <c:v>3853</c:v>
                </c:pt>
                <c:pt idx="20">
                  <c:v>8340</c:v>
                </c:pt>
                <c:pt idx="21">
                  <c:v>8357</c:v>
                </c:pt>
                <c:pt idx="22">
                  <c:v>8368</c:v>
                </c:pt>
                <c:pt idx="23">
                  <c:v>8442</c:v>
                </c:pt>
                <c:pt idx="24">
                  <c:v>11806</c:v>
                </c:pt>
                <c:pt idx="25">
                  <c:v>21869</c:v>
                </c:pt>
                <c:pt idx="26">
                  <c:v>21951</c:v>
                </c:pt>
                <c:pt idx="27">
                  <c:v>24090</c:v>
                </c:pt>
                <c:pt idx="28">
                  <c:v>37790</c:v>
                </c:pt>
                <c:pt idx="29">
                  <c:v>46896</c:v>
                </c:pt>
                <c:pt idx="30">
                  <c:v>54969</c:v>
                </c:pt>
                <c:pt idx="31">
                  <c:v>80568</c:v>
                </c:pt>
                <c:pt idx="32">
                  <c:v>117918</c:v>
                </c:pt>
                <c:pt idx="33">
                  <c:v>117108</c:v>
                </c:pt>
                <c:pt idx="34">
                  <c:v>117108</c:v>
                </c:pt>
                <c:pt idx="35">
                  <c:v>117151</c:v>
                </c:pt>
                <c:pt idx="36">
                  <c:v>117170</c:v>
                </c:pt>
                <c:pt idx="37">
                  <c:v>117173</c:v>
                </c:pt>
                <c:pt idx="38">
                  <c:v>117182</c:v>
                </c:pt>
                <c:pt idx="39">
                  <c:v>117188</c:v>
                </c:pt>
                <c:pt idx="40">
                  <c:v>120942</c:v>
                </c:pt>
                <c:pt idx="41">
                  <c:v>120941</c:v>
                </c:pt>
                <c:pt idx="42">
                  <c:v>120984</c:v>
                </c:pt>
                <c:pt idx="43">
                  <c:v>119995</c:v>
                </c:pt>
                <c:pt idx="44">
                  <c:v>119998</c:v>
                </c:pt>
                <c:pt idx="45">
                  <c:v>120008</c:v>
                </c:pt>
                <c:pt idx="46">
                  <c:v>120023</c:v>
                </c:pt>
                <c:pt idx="47">
                  <c:v>120059</c:v>
                </c:pt>
                <c:pt idx="48">
                  <c:v>120125</c:v>
                </c:pt>
                <c:pt idx="49">
                  <c:v>120349</c:v>
                </c:pt>
                <c:pt idx="50">
                  <c:v>120421</c:v>
                </c:pt>
                <c:pt idx="51">
                  <c:v>120456</c:v>
                </c:pt>
                <c:pt idx="52">
                  <c:v>120505</c:v>
                </c:pt>
                <c:pt idx="53">
                  <c:v>120552</c:v>
                </c:pt>
                <c:pt idx="54">
                  <c:v>120587</c:v>
                </c:pt>
                <c:pt idx="55">
                  <c:v>120689</c:v>
                </c:pt>
                <c:pt idx="56">
                  <c:v>120690</c:v>
                </c:pt>
                <c:pt idx="57">
                  <c:v>120718</c:v>
                </c:pt>
                <c:pt idx="58">
                  <c:v>120760</c:v>
                </c:pt>
                <c:pt idx="59">
                  <c:v>120796</c:v>
                </c:pt>
                <c:pt idx="60">
                  <c:v>120822</c:v>
                </c:pt>
                <c:pt idx="61">
                  <c:v>120870</c:v>
                </c:pt>
                <c:pt idx="62">
                  <c:v>120918</c:v>
                </c:pt>
                <c:pt idx="63">
                  <c:v>120928</c:v>
                </c:pt>
                <c:pt idx="64">
                  <c:v>120913</c:v>
                </c:pt>
                <c:pt idx="65">
                  <c:v>121087</c:v>
                </c:pt>
                <c:pt idx="66">
                  <c:v>121104</c:v>
                </c:pt>
                <c:pt idx="67">
                  <c:v>121121</c:v>
                </c:pt>
                <c:pt idx="68">
                  <c:v>120194</c:v>
                </c:pt>
                <c:pt idx="69">
                  <c:v>120223</c:v>
                </c:pt>
                <c:pt idx="70">
                  <c:v>120256</c:v>
                </c:pt>
                <c:pt idx="71">
                  <c:v>120320</c:v>
                </c:pt>
                <c:pt idx="72">
                  <c:v>120402</c:v>
                </c:pt>
                <c:pt idx="73">
                  <c:v>120462</c:v>
                </c:pt>
                <c:pt idx="74">
                  <c:v>120458</c:v>
                </c:pt>
                <c:pt idx="75">
                  <c:v>120468</c:v>
                </c:pt>
                <c:pt idx="76">
                  <c:v>120490</c:v>
                </c:pt>
                <c:pt idx="77">
                  <c:v>120525</c:v>
                </c:pt>
                <c:pt idx="78">
                  <c:v>120558</c:v>
                </c:pt>
                <c:pt idx="79">
                  <c:v>120570</c:v>
                </c:pt>
                <c:pt idx="80">
                  <c:v>120577</c:v>
                </c:pt>
                <c:pt idx="81">
                  <c:v>120569</c:v>
                </c:pt>
                <c:pt idx="82">
                  <c:v>120583</c:v>
                </c:pt>
                <c:pt idx="83">
                  <c:v>120606</c:v>
                </c:pt>
                <c:pt idx="84">
                  <c:v>120614</c:v>
                </c:pt>
                <c:pt idx="85">
                  <c:v>120606</c:v>
                </c:pt>
                <c:pt idx="86">
                  <c:v>120637</c:v>
                </c:pt>
                <c:pt idx="87">
                  <c:v>120657</c:v>
                </c:pt>
                <c:pt idx="88">
                  <c:v>120639</c:v>
                </c:pt>
                <c:pt idx="89">
                  <c:v>120649</c:v>
                </c:pt>
                <c:pt idx="90">
                  <c:v>120821</c:v>
                </c:pt>
                <c:pt idx="91">
                  <c:v>120827</c:v>
                </c:pt>
                <c:pt idx="92">
                  <c:v>120841</c:v>
                </c:pt>
                <c:pt idx="93">
                  <c:v>120917</c:v>
                </c:pt>
                <c:pt idx="94">
                  <c:v>120923</c:v>
                </c:pt>
                <c:pt idx="95">
                  <c:v>120947</c:v>
                </c:pt>
                <c:pt idx="96">
                  <c:v>120962</c:v>
                </c:pt>
                <c:pt idx="97">
                  <c:v>120968</c:v>
                </c:pt>
                <c:pt idx="98">
                  <c:v>120990</c:v>
                </c:pt>
                <c:pt idx="99">
                  <c:v>121091</c:v>
                </c:pt>
                <c:pt idx="100">
                  <c:v>121114</c:v>
                </c:pt>
                <c:pt idx="101">
                  <c:v>121108</c:v>
                </c:pt>
                <c:pt idx="102">
                  <c:v>121168</c:v>
                </c:pt>
                <c:pt idx="103">
                  <c:v>121181</c:v>
                </c:pt>
                <c:pt idx="104">
                  <c:v>121172</c:v>
                </c:pt>
                <c:pt idx="105">
                  <c:v>121172</c:v>
                </c:pt>
                <c:pt idx="106">
                  <c:v>121175</c:v>
                </c:pt>
                <c:pt idx="107">
                  <c:v>121168</c:v>
                </c:pt>
                <c:pt idx="108">
                  <c:v>121314</c:v>
                </c:pt>
                <c:pt idx="109">
                  <c:v>121343</c:v>
                </c:pt>
                <c:pt idx="110">
                  <c:v>121365</c:v>
                </c:pt>
                <c:pt idx="111">
                  <c:v>121397</c:v>
                </c:pt>
                <c:pt idx="112">
                  <c:v>121538</c:v>
                </c:pt>
                <c:pt idx="113">
                  <c:v>121569</c:v>
                </c:pt>
                <c:pt idx="114">
                  <c:v>121623</c:v>
                </c:pt>
                <c:pt idx="115">
                  <c:v>121986</c:v>
                </c:pt>
                <c:pt idx="116">
                  <c:v>122080</c:v>
                </c:pt>
                <c:pt idx="117">
                  <c:v>122085</c:v>
                </c:pt>
                <c:pt idx="118">
                  <c:v>122041</c:v>
                </c:pt>
                <c:pt idx="119">
                  <c:v>122040</c:v>
                </c:pt>
                <c:pt idx="120">
                  <c:v>122068</c:v>
                </c:pt>
                <c:pt idx="121">
                  <c:v>122079</c:v>
                </c:pt>
                <c:pt idx="122">
                  <c:v>122140</c:v>
                </c:pt>
                <c:pt idx="123">
                  <c:v>122455</c:v>
                </c:pt>
                <c:pt idx="124">
                  <c:v>122895</c:v>
                </c:pt>
                <c:pt idx="125">
                  <c:v>123024</c:v>
                </c:pt>
                <c:pt idx="126">
                  <c:v>123082</c:v>
                </c:pt>
                <c:pt idx="127">
                  <c:v>123198</c:v>
                </c:pt>
                <c:pt idx="128">
                  <c:v>123374</c:v>
                </c:pt>
                <c:pt idx="129">
                  <c:v>123450</c:v>
                </c:pt>
                <c:pt idx="130">
                  <c:v>123504</c:v>
                </c:pt>
                <c:pt idx="131">
                  <c:v>123553</c:v>
                </c:pt>
                <c:pt idx="132">
                  <c:v>123598</c:v>
                </c:pt>
                <c:pt idx="133">
                  <c:v>123629</c:v>
                </c:pt>
                <c:pt idx="134">
                  <c:v>123659</c:v>
                </c:pt>
                <c:pt idx="135">
                  <c:v>123677</c:v>
                </c:pt>
                <c:pt idx="136">
                  <c:v>123729</c:v>
                </c:pt>
                <c:pt idx="137">
                  <c:v>123793</c:v>
                </c:pt>
                <c:pt idx="138">
                  <c:v>123804</c:v>
                </c:pt>
                <c:pt idx="139">
                  <c:v>123831</c:v>
                </c:pt>
                <c:pt idx="140">
                  <c:v>123879</c:v>
                </c:pt>
                <c:pt idx="141">
                  <c:v>124077</c:v>
                </c:pt>
              </c:numCache>
            </c:numRef>
          </c:val>
          <c:smooth val="0"/>
          <c:extLst>
            <c:ext xmlns:c16="http://schemas.microsoft.com/office/drawing/2014/chart" uri="{C3380CC4-5D6E-409C-BE32-E72D297353CC}">
              <c16:uniqueId val="{00000002-D541-E44D-90A2-282FA4440043}"/>
            </c:ext>
          </c:extLst>
        </c:ser>
        <c:dLbls>
          <c:showLegendKey val="0"/>
          <c:showVal val="0"/>
          <c:showCatName val="0"/>
          <c:showSerName val="0"/>
          <c:showPercent val="0"/>
          <c:showBubbleSize val="0"/>
        </c:dLbls>
        <c:smooth val="0"/>
        <c:axId val="1951290560"/>
        <c:axId val="1820451264"/>
      </c:lineChart>
      <c:catAx>
        <c:axId val="1951290560"/>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accent3"/>
            </a:solidFill>
            <a:round/>
          </a:ln>
          <a:effectLst/>
        </c:spPr>
        <c:txPr>
          <a:bodyPr rot="-5400000" spcFirstLastPara="1" vertOverflow="ellipsis" wrap="square" anchor="ctr" anchorCtr="0"/>
          <a:lstStyle/>
          <a:p>
            <a:pPr>
              <a:defRPr sz="900" b="0" i="0" u="none" strike="noStrike" kern="1200" baseline="0">
                <a:solidFill>
                  <a:schemeClr val="tx1"/>
                </a:solidFill>
                <a:latin typeface="+mn-lt"/>
                <a:ea typeface="+mn-ea"/>
                <a:cs typeface="+mn-cs"/>
              </a:defRPr>
            </a:pPr>
            <a:endParaRPr lang="en-US"/>
          </a:p>
        </c:txPr>
        <c:crossAx val="1820451264"/>
        <c:crosses val="autoZero"/>
        <c:auto val="1"/>
        <c:lblAlgn val="ctr"/>
        <c:lblOffset val="100"/>
        <c:tickLblSkip val="12"/>
        <c:tickMarkSkip val="12"/>
        <c:noMultiLvlLbl val="0"/>
      </c:catAx>
      <c:valAx>
        <c:axId val="1820451264"/>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51290560"/>
        <c:crosses val="autoZero"/>
        <c:crossBetween val="between"/>
      </c:valAx>
      <c:spPr>
        <a:noFill/>
        <a:ln>
          <a:solidFill>
            <a:schemeClr val="accent3"/>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64367816091954E-2"/>
          <c:y val="9.9308442318766565E-2"/>
          <c:w val="0.97471264367816091"/>
          <c:h val="0.80116443104403068"/>
        </c:manualLayout>
      </c:layout>
      <c:ofPieChart>
        <c:ofPieType val="bar"/>
        <c:varyColors val="1"/>
        <c:ser>
          <c:idx val="0"/>
          <c:order val="0"/>
          <c:tx>
            <c:strRef>
              <c:f>Sheet1!$B$1</c:f>
              <c:strCache>
                <c:ptCount val="1"/>
                <c:pt idx="0">
                  <c:v>Count of Features</c:v>
                </c:pt>
              </c:strCache>
            </c:strRef>
          </c:tx>
          <c:spPr>
            <a:ln>
              <a:noFill/>
            </a:ln>
          </c:spPr>
          <c:dPt>
            <c:idx val="0"/>
            <c:bubble3D val="0"/>
            <c:explosion val="8"/>
            <c:spPr>
              <a:solidFill>
                <a:schemeClr val="accent3"/>
              </a:solidFill>
              <a:ln w="19050">
                <a:noFill/>
              </a:ln>
              <a:effectLst/>
            </c:spPr>
            <c:extLst>
              <c:ext xmlns:c16="http://schemas.microsoft.com/office/drawing/2014/chart" uri="{C3380CC4-5D6E-409C-BE32-E72D297353CC}">
                <c16:uniqueId val="{00000001-04F3-5C46-919B-6F78573952F2}"/>
              </c:ext>
            </c:extLst>
          </c:dPt>
          <c:dPt>
            <c:idx val="1"/>
            <c:bubble3D val="0"/>
            <c:spPr>
              <a:solidFill>
                <a:srgbClr val="A5EBF0"/>
              </a:solidFill>
              <a:ln w="19050">
                <a:noFill/>
              </a:ln>
              <a:effectLst/>
            </c:spPr>
            <c:extLst>
              <c:ext xmlns:c16="http://schemas.microsoft.com/office/drawing/2014/chart" uri="{C3380CC4-5D6E-409C-BE32-E72D297353CC}">
                <c16:uniqueId val="{00000003-04F3-5C46-919B-6F78573952F2}"/>
              </c:ext>
            </c:extLst>
          </c:dPt>
          <c:dPt>
            <c:idx val="2"/>
            <c:bubble3D val="0"/>
            <c:spPr>
              <a:solidFill>
                <a:srgbClr val="D33F3F"/>
              </a:solidFill>
              <a:ln w="19050">
                <a:noFill/>
              </a:ln>
              <a:effectLst/>
            </c:spPr>
            <c:extLst>
              <c:ext xmlns:c16="http://schemas.microsoft.com/office/drawing/2014/chart" uri="{C3380CC4-5D6E-409C-BE32-E72D297353CC}">
                <c16:uniqueId val="{00000005-04F3-5C46-919B-6F78573952F2}"/>
              </c:ext>
            </c:extLst>
          </c:dPt>
          <c:dPt>
            <c:idx val="3"/>
            <c:bubble3D val="0"/>
            <c:spPr>
              <a:solidFill>
                <a:schemeClr val="accent1"/>
              </a:solidFill>
              <a:ln w="19050">
                <a:noFill/>
              </a:ln>
              <a:effectLst/>
            </c:spPr>
            <c:extLst>
              <c:ext xmlns:c16="http://schemas.microsoft.com/office/drawing/2014/chart" uri="{C3380CC4-5D6E-409C-BE32-E72D297353CC}">
                <c16:uniqueId val="{00000007-04F3-5C46-919B-6F78573952F2}"/>
              </c:ext>
            </c:extLst>
          </c:dPt>
          <c:dPt>
            <c:idx val="4"/>
            <c:bubble3D val="0"/>
            <c:spPr>
              <a:solidFill>
                <a:schemeClr val="accent2"/>
              </a:solidFill>
              <a:ln w="19050">
                <a:noFill/>
              </a:ln>
              <a:effectLst/>
            </c:spPr>
            <c:extLst>
              <c:ext xmlns:c16="http://schemas.microsoft.com/office/drawing/2014/chart" uri="{C3380CC4-5D6E-409C-BE32-E72D297353CC}">
                <c16:uniqueId val="{00000009-04F3-5C46-919B-6F78573952F2}"/>
              </c:ext>
            </c:extLst>
          </c:dPt>
          <c:dPt>
            <c:idx val="5"/>
            <c:bubble3D val="0"/>
            <c:spPr>
              <a:solidFill>
                <a:srgbClr val="002060"/>
              </a:solidFill>
              <a:ln w="19050">
                <a:noFill/>
              </a:ln>
              <a:effectLst/>
            </c:spPr>
            <c:extLst>
              <c:ext xmlns:c16="http://schemas.microsoft.com/office/drawing/2014/chart" uri="{C3380CC4-5D6E-409C-BE32-E72D297353CC}">
                <c16:uniqueId val="{0000000A-50D8-1A4D-993E-E63506B7B4AD}"/>
              </c:ext>
            </c:extLst>
          </c:dPt>
          <c:dLbls>
            <c:dLbl>
              <c:idx val="0"/>
              <c:layout>
                <c:manualLayout>
                  <c:x val="0.21638263137402441"/>
                  <c:y val="0.15050182554175404"/>
                </c:manualLayout>
              </c:layout>
              <c:tx>
                <c:rich>
                  <a:bodyPr rot="0" spcFirstLastPara="1" vertOverflow="ellipsis" vert="horz" wrap="square" lIns="38100" tIns="19050" rIns="38100" bIns="19050" anchor="ctr" anchorCtr="0">
                    <a:spAutoFit/>
                  </a:bodyPr>
                  <a:lstStyle/>
                  <a:p>
                    <a:pPr algn="ctr">
                      <a:defRPr sz="1400" b="1" i="0" u="none" strike="noStrike" kern="1200" baseline="0">
                        <a:solidFill>
                          <a:schemeClr val="bg1"/>
                        </a:solidFill>
                        <a:latin typeface="+mn-lt"/>
                        <a:ea typeface="+mn-ea"/>
                        <a:cs typeface="+mn-cs"/>
                      </a:defRPr>
                    </a:pPr>
                    <a:fld id="{264C17BE-D69A-934C-84E6-CBF9CEE4C74A}" type="CATEGORYNAME">
                      <a:rPr lang="en-US" sz="1400" baseline="0" smtClean="0">
                        <a:solidFill>
                          <a:schemeClr val="bg1"/>
                        </a:solidFill>
                      </a:rPr>
                      <a:pPr algn="ctr">
                        <a:defRPr sz="1400" b="1">
                          <a:solidFill>
                            <a:schemeClr val="bg1"/>
                          </a:solidFill>
                        </a:defRPr>
                      </a:pPr>
                      <a:t>[CATEGORY NAME]</a:t>
                    </a:fld>
                    <a:endParaRPr lang="en-US" sz="1400" baseline="0">
                      <a:solidFill>
                        <a:schemeClr val="bg1"/>
                      </a:solidFill>
                    </a:endParaRPr>
                  </a:p>
                  <a:p>
                    <a:pPr algn="ctr">
                      <a:defRPr sz="1400" b="1">
                        <a:solidFill>
                          <a:schemeClr val="bg1"/>
                        </a:solidFill>
                      </a:defRPr>
                    </a:pPr>
                    <a:fld id="{7FE1C18D-C6FA-1E49-9441-7F63533382BD}" type="VALUE">
                      <a:rPr lang="en-US" sz="1400" baseline="0" smtClean="0">
                        <a:solidFill>
                          <a:schemeClr val="bg1"/>
                        </a:solidFill>
                      </a:rPr>
                      <a:pPr algn="ctr">
                        <a:defRPr sz="1400" b="1">
                          <a:solidFill>
                            <a:schemeClr val="bg1"/>
                          </a:solidFill>
                        </a:defRPr>
                      </a:pPr>
                      <a:t>[VALUE]</a:t>
                    </a:fld>
                    <a:r>
                      <a:rPr lang="en-US" sz="1400" baseline="0">
                        <a:solidFill>
                          <a:schemeClr val="bg1"/>
                        </a:solidFill>
                      </a:rPr>
                      <a:t> (</a:t>
                    </a:r>
                    <a:fld id="{7FEC82B0-B328-7447-8740-9DFBE0C8E402}" type="PERCENTAGE">
                      <a:rPr lang="en-US" sz="1400" baseline="0" smtClean="0">
                        <a:solidFill>
                          <a:schemeClr val="bg1"/>
                        </a:solidFill>
                      </a:rPr>
                      <a:pPr algn="ctr">
                        <a:defRPr sz="1400" b="1">
                          <a:solidFill>
                            <a:schemeClr val="bg1"/>
                          </a:solidFill>
                        </a:defRPr>
                      </a:pPr>
                      <a:t>[PERCENTAGE]</a:t>
                    </a:fld>
                    <a:r>
                      <a:rPr lang="en-US" sz="1400" baseline="0">
                        <a:solidFill>
                          <a:schemeClr val="bg1"/>
                        </a:solidFill>
                      </a:rPr>
                      <a:t>)</a:t>
                    </a:r>
                  </a:p>
                </c:rich>
              </c:tx>
              <c:numFmt formatCode="0.0%" sourceLinked="0"/>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04F3-5C46-919B-6F78573952F2}"/>
                </c:ext>
              </c:extLst>
            </c:dLbl>
            <c:dLbl>
              <c:idx val="1"/>
              <c:tx>
                <c:rich>
                  <a:bodyPr/>
                  <a:lstStyle/>
                  <a:p>
                    <a:fld id="{1B9D4515-026F-064D-AFAC-7EE4D260CF70}" type="CATEGORYNAME">
                      <a:rPr lang="en-US" smtClean="0"/>
                      <a:pPr/>
                      <a:t>[CATEGORY NAME]</a:t>
                    </a:fld>
                    <a:endParaRPr lang="en-US" baseline="0"/>
                  </a:p>
                  <a:p>
                    <a:fld id="{051D21E0-9372-7C4E-BBB0-A1CCBFFA777C}" type="VALUE">
                      <a:rPr lang="en-US" baseline="0" smtClean="0"/>
                      <a:pPr/>
                      <a:t>[VALUE]</a:t>
                    </a:fld>
                    <a:r>
                      <a:rPr lang="en-US" baseline="0"/>
                      <a:t> (</a:t>
                    </a:r>
                    <a:fld id="{64D18201-09CE-4448-8920-BDDFE2729E69}" type="PERCENTAGE">
                      <a:rPr lang="en-US" baseline="0" smtClean="0"/>
                      <a:pPr/>
                      <a:t>[PERCENTAGE]</a:t>
                    </a:fld>
                    <a:r>
                      <a:rPr lang="en-US" baseline="0"/>
                      <a:t>)</a:t>
                    </a:r>
                  </a:p>
                </c:rich>
              </c:tx>
              <c:dLblPos val="ctr"/>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04F3-5C46-919B-6F78573952F2}"/>
                </c:ext>
              </c:extLst>
            </c:dLbl>
            <c:dLbl>
              <c:idx val="2"/>
              <c:tx>
                <c:rich>
                  <a:bodyPr/>
                  <a:lstStyle/>
                  <a:p>
                    <a:fld id="{345418F9-8EEC-8A45-8FCC-2CC6CA5BCAA5}" type="CATEGORYNAME">
                      <a:rPr lang="en-US" smtClean="0"/>
                      <a:pPr/>
                      <a:t>[CATEGORY NAME]</a:t>
                    </a:fld>
                    <a:endParaRPr lang="en-US" baseline="0"/>
                  </a:p>
                  <a:p>
                    <a:fld id="{D1EFE02F-B7D7-8A41-98FE-88CA10A6B778}" type="VALUE">
                      <a:rPr lang="en-US" baseline="0" smtClean="0"/>
                      <a:pPr/>
                      <a:t>[VALUE]</a:t>
                    </a:fld>
                    <a:r>
                      <a:rPr lang="en-US" baseline="0"/>
                      <a:t> (</a:t>
                    </a:r>
                    <a:fld id="{74B2BB6F-A853-394A-84D1-D2FD3F0AA8DA}" type="PERCENTAGE">
                      <a:rPr lang="en-US" baseline="0" smtClean="0"/>
                      <a:pPr/>
                      <a:t>[PERCENTAGE]</a:t>
                    </a:fld>
                    <a:r>
                      <a:rPr lang="en-US" baseline="0"/>
                      <a:t>)</a:t>
                    </a:r>
                  </a:p>
                </c:rich>
              </c:tx>
              <c:dLblPos val="ctr"/>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04F3-5C46-919B-6F78573952F2}"/>
                </c:ext>
              </c:extLst>
            </c:dLbl>
            <c:dLbl>
              <c:idx val="3"/>
              <c:layout>
                <c:manualLayout>
                  <c:x val="4.4119648836998822E-2"/>
                  <c:y val="-0.12770350667761959"/>
                </c:manualLayout>
              </c:layout>
              <c:tx>
                <c:rich>
                  <a:bodyPr rot="0" spcFirstLastPara="1" vertOverflow="ellipsis" vert="horz" wrap="square" lIns="38100" tIns="19050" rIns="38100" bIns="19050" anchor="ctr" anchorCtr="0">
                    <a:spAutoFit/>
                  </a:bodyPr>
                  <a:lstStyle/>
                  <a:p>
                    <a:pPr algn="l">
                      <a:defRPr sz="1400" b="1" i="0" u="none" strike="noStrike" kern="1200" baseline="0">
                        <a:solidFill>
                          <a:schemeClr val="tx1">
                            <a:lumMod val="95000"/>
                            <a:lumOff val="5000"/>
                          </a:schemeClr>
                        </a:solidFill>
                        <a:latin typeface="+mn-lt"/>
                        <a:ea typeface="+mn-ea"/>
                        <a:cs typeface="+mn-cs"/>
                      </a:defRPr>
                    </a:pPr>
                    <a:fld id="{A3EDB8EA-F17E-A244-8282-79C6EF50F26C}" type="CATEGORYNAME">
                      <a:rPr lang="en-US" sz="1400" baseline="0" smtClean="0">
                        <a:solidFill>
                          <a:schemeClr val="tx1">
                            <a:lumMod val="95000"/>
                            <a:lumOff val="5000"/>
                          </a:schemeClr>
                        </a:solidFill>
                      </a:rPr>
                      <a:pPr algn="l">
                        <a:defRPr sz="1400" b="1">
                          <a:solidFill>
                            <a:schemeClr val="tx1">
                              <a:lumMod val="95000"/>
                              <a:lumOff val="5000"/>
                            </a:schemeClr>
                          </a:solidFill>
                        </a:defRPr>
                      </a:pPr>
                      <a:t>[CATEGORY NAME]</a:t>
                    </a:fld>
                    <a:r>
                      <a:rPr lang="en-US" sz="1400" baseline="0">
                        <a:solidFill>
                          <a:schemeClr val="tx1">
                            <a:lumMod val="95000"/>
                            <a:lumOff val="5000"/>
                          </a:schemeClr>
                        </a:solidFill>
                      </a:rPr>
                      <a:t> </a:t>
                    </a:r>
                    <a:fld id="{BF7CF5B7-9D09-0647-BD13-8EB70DAFF2D1}" type="VALUE">
                      <a:rPr lang="en-US" sz="1400" baseline="0" smtClean="0">
                        <a:solidFill>
                          <a:schemeClr val="tx1">
                            <a:lumMod val="95000"/>
                            <a:lumOff val="5000"/>
                          </a:schemeClr>
                        </a:solidFill>
                      </a:rPr>
                      <a:pPr algn="l">
                        <a:defRPr sz="1400" b="1">
                          <a:solidFill>
                            <a:schemeClr val="tx1">
                              <a:lumMod val="95000"/>
                              <a:lumOff val="5000"/>
                            </a:schemeClr>
                          </a:solidFill>
                        </a:defRPr>
                      </a:pPr>
                      <a:t>[VALUE]</a:t>
                    </a:fld>
                    <a:r>
                      <a:rPr lang="en-US" sz="1400" baseline="0">
                        <a:solidFill>
                          <a:schemeClr val="tx1">
                            <a:lumMod val="95000"/>
                            <a:lumOff val="5000"/>
                          </a:schemeClr>
                        </a:solidFill>
                      </a:rPr>
                      <a:t> (</a:t>
                    </a:r>
                    <a:fld id="{F6BABF6F-1B22-434A-B319-A938E0BB8EFF}" type="PERCENTAGE">
                      <a:rPr lang="en-US" sz="1400" baseline="0" smtClean="0">
                        <a:solidFill>
                          <a:schemeClr val="tx1">
                            <a:lumMod val="95000"/>
                            <a:lumOff val="5000"/>
                          </a:schemeClr>
                        </a:solidFill>
                      </a:rPr>
                      <a:pPr algn="l">
                        <a:defRPr sz="1400" b="1">
                          <a:solidFill>
                            <a:schemeClr val="tx1">
                              <a:lumMod val="95000"/>
                              <a:lumOff val="5000"/>
                            </a:schemeClr>
                          </a:solidFill>
                        </a:defRPr>
                      </a:pPr>
                      <a:t>[PERCENTAGE]</a:t>
                    </a:fld>
                    <a:r>
                      <a:rPr lang="en-US" sz="1400" baseline="0">
                        <a:solidFill>
                          <a:schemeClr val="tx1">
                            <a:lumMod val="95000"/>
                            <a:lumOff val="5000"/>
                          </a:schemeClr>
                        </a:solidFill>
                      </a:rPr>
                      <a:t>)</a:t>
                    </a:r>
                  </a:p>
                </c:rich>
              </c:tx>
              <c:numFmt formatCode="0.0%" sourceLinked="0"/>
              <c:spPr>
                <a:noFill/>
                <a:ln>
                  <a:noFill/>
                </a:ln>
                <a:effectLst/>
              </c:spPr>
              <c:txPr>
                <a:bodyPr rot="0" spcFirstLastPara="1" vertOverflow="ellipsis" vert="horz" wrap="square" lIns="38100" tIns="19050" rIns="38100" bIns="19050" anchor="ctr" anchorCtr="0">
                  <a:spAutoFit/>
                </a:bodyPr>
                <a:lstStyle/>
                <a:p>
                  <a:pPr algn="l">
                    <a:defRPr sz="1400" b="1" i="0" u="none" strike="noStrike" kern="1200" baseline="0">
                      <a:solidFill>
                        <a:schemeClr val="tx1">
                          <a:lumMod val="95000"/>
                          <a:lumOff val="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layout>
                    <c:manualLayout>
                      <c:w val="9.6735632183908044E-2"/>
                      <c:h val="0.10346576873736246"/>
                    </c:manualLayout>
                  </c15:layout>
                  <c15:dlblFieldTable/>
                  <c15:showDataLabelsRange val="0"/>
                </c:ext>
                <c:ext xmlns:c16="http://schemas.microsoft.com/office/drawing/2014/chart" uri="{C3380CC4-5D6E-409C-BE32-E72D297353CC}">
                  <c16:uniqueId val="{00000007-04F3-5C46-919B-6F78573952F2}"/>
                </c:ext>
              </c:extLst>
            </c:dLbl>
            <c:dLbl>
              <c:idx val="4"/>
              <c:layout>
                <c:manualLayout>
                  <c:x val="3.6965879265091865E-2"/>
                  <c:y val="3.2500251627838553E-2"/>
                </c:manualLayout>
              </c:layout>
              <c:tx>
                <c:rich>
                  <a:bodyPr rot="0" spcFirstLastPara="1" vertOverflow="ellipsis" vert="horz" wrap="square" lIns="38100" tIns="19050" rIns="38100" bIns="19050" anchor="ctr" anchorCtr="0">
                    <a:spAutoFit/>
                  </a:bodyPr>
                  <a:lstStyle/>
                  <a:p>
                    <a:pPr algn="l">
                      <a:defRPr sz="1400" b="1" i="0" u="none" strike="noStrike" kern="1200" baseline="0">
                        <a:solidFill>
                          <a:schemeClr val="tx1">
                            <a:lumMod val="95000"/>
                            <a:lumOff val="5000"/>
                          </a:schemeClr>
                        </a:solidFill>
                        <a:latin typeface="+mn-lt"/>
                        <a:ea typeface="+mn-ea"/>
                        <a:cs typeface="+mn-cs"/>
                      </a:defRPr>
                    </a:pPr>
                    <a:fld id="{861FA670-83AE-9044-B84C-7614B1FB3512}" type="CATEGORYNAME">
                      <a:rPr lang="en-US" sz="1400" baseline="0" smtClean="0">
                        <a:solidFill>
                          <a:schemeClr val="tx1">
                            <a:lumMod val="95000"/>
                            <a:lumOff val="5000"/>
                          </a:schemeClr>
                        </a:solidFill>
                      </a:rPr>
                      <a:pPr algn="l">
                        <a:defRPr sz="1400" b="1">
                          <a:solidFill>
                            <a:schemeClr val="tx1">
                              <a:lumMod val="95000"/>
                              <a:lumOff val="5000"/>
                            </a:schemeClr>
                          </a:solidFill>
                        </a:defRPr>
                      </a:pPr>
                      <a:t>[CATEGORY NAME]</a:t>
                    </a:fld>
                    <a:r>
                      <a:rPr lang="en-US" sz="1400" baseline="0">
                        <a:solidFill>
                          <a:schemeClr val="tx1">
                            <a:lumMod val="95000"/>
                            <a:lumOff val="5000"/>
                          </a:schemeClr>
                        </a:solidFill>
                      </a:rPr>
                      <a:t> </a:t>
                    </a:r>
                    <a:fld id="{D553390F-7B07-C445-9D4A-F09DD9CC2BE9}" type="VALUE">
                      <a:rPr lang="en-US" sz="1400" baseline="0" smtClean="0">
                        <a:solidFill>
                          <a:schemeClr val="tx1">
                            <a:lumMod val="95000"/>
                            <a:lumOff val="5000"/>
                          </a:schemeClr>
                        </a:solidFill>
                      </a:rPr>
                      <a:pPr algn="l">
                        <a:defRPr sz="1400" b="1">
                          <a:solidFill>
                            <a:schemeClr val="tx1">
                              <a:lumMod val="95000"/>
                              <a:lumOff val="5000"/>
                            </a:schemeClr>
                          </a:solidFill>
                        </a:defRPr>
                      </a:pPr>
                      <a:t>[VALUE]</a:t>
                    </a:fld>
                    <a:r>
                      <a:rPr lang="en-US" sz="1400" baseline="0">
                        <a:solidFill>
                          <a:schemeClr val="tx1">
                            <a:lumMod val="95000"/>
                            <a:lumOff val="5000"/>
                          </a:schemeClr>
                        </a:solidFill>
                      </a:rPr>
                      <a:t> (</a:t>
                    </a:r>
                    <a:fld id="{CC2F9F4A-4FC9-B24A-92D6-C193FD930EC3}" type="PERCENTAGE">
                      <a:rPr lang="en-US" sz="1400" baseline="0" smtClean="0">
                        <a:solidFill>
                          <a:schemeClr val="tx1">
                            <a:lumMod val="95000"/>
                            <a:lumOff val="5000"/>
                          </a:schemeClr>
                        </a:solidFill>
                      </a:rPr>
                      <a:pPr algn="l">
                        <a:defRPr sz="1400" b="1">
                          <a:solidFill>
                            <a:schemeClr val="tx1">
                              <a:lumMod val="95000"/>
                              <a:lumOff val="5000"/>
                            </a:schemeClr>
                          </a:solidFill>
                        </a:defRPr>
                      </a:pPr>
                      <a:t>[PERCENTAGE]</a:t>
                    </a:fld>
                    <a:r>
                      <a:rPr lang="en-US" sz="1400" baseline="0">
                        <a:solidFill>
                          <a:schemeClr val="tx1">
                            <a:lumMod val="95000"/>
                            <a:lumOff val="5000"/>
                          </a:schemeClr>
                        </a:solidFill>
                      </a:rPr>
                      <a:t>)</a:t>
                    </a:r>
                  </a:p>
                </c:rich>
              </c:tx>
              <c:numFmt formatCode="0.0%" sourceLinked="0"/>
              <c:spPr>
                <a:noFill/>
                <a:ln>
                  <a:noFill/>
                </a:ln>
                <a:effectLst/>
              </c:spPr>
              <c:txPr>
                <a:bodyPr rot="0" spcFirstLastPara="1" vertOverflow="ellipsis" vert="horz" wrap="square" lIns="38100" tIns="19050" rIns="38100" bIns="19050" anchor="ctr" anchorCtr="0">
                  <a:spAutoFit/>
                </a:bodyPr>
                <a:lstStyle/>
                <a:p>
                  <a:pPr algn="l">
                    <a:defRPr sz="1400" b="1" i="0" u="none" strike="noStrike" kern="1200" baseline="0">
                      <a:solidFill>
                        <a:schemeClr val="tx1">
                          <a:lumMod val="95000"/>
                          <a:lumOff val="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layout>
                    <c:manualLayout>
                      <c:w val="0.12662068965517242"/>
                      <c:h val="0.10346576873736246"/>
                    </c:manualLayout>
                  </c15:layout>
                  <c15:dlblFieldTable/>
                  <c15:showDataLabelsRange val="0"/>
                </c:ext>
                <c:ext xmlns:c16="http://schemas.microsoft.com/office/drawing/2014/chart" uri="{C3380CC4-5D6E-409C-BE32-E72D297353CC}">
                  <c16:uniqueId val="{00000009-04F3-5C46-919B-6F78573952F2}"/>
                </c:ext>
              </c:extLst>
            </c:dLbl>
            <c:dLbl>
              <c:idx val="5"/>
              <c:layout>
                <c:manualLayout>
                  <c:x val="-9.5113132410172871E-2"/>
                  <c:y val="2.4599564607075287E-3"/>
                </c:manualLayout>
              </c:layout>
              <c:tx>
                <c:rich>
                  <a:bodyPr rot="0" spcFirstLastPara="1" vertOverflow="ellipsis" vert="horz" wrap="square" lIns="38100" tIns="19050" rIns="38100" bIns="19050" anchor="ctr" anchorCtr="0">
                    <a:spAutoFit/>
                  </a:bodyPr>
                  <a:lstStyle/>
                  <a:p>
                    <a:pPr algn="ctr">
                      <a:defRPr sz="1400" b="1" i="0" u="none" strike="noStrike" kern="1200" baseline="0">
                        <a:solidFill>
                          <a:schemeClr val="bg1"/>
                        </a:solidFill>
                        <a:latin typeface="+mn-lt"/>
                        <a:ea typeface="+mn-ea"/>
                        <a:cs typeface="+mn-cs"/>
                      </a:defRPr>
                    </a:pPr>
                    <a:r>
                      <a:rPr lang="en-US" baseline="0">
                        <a:solidFill>
                          <a:schemeClr val="bg1"/>
                        </a:solidFill>
                      </a:rPr>
                      <a:t>Change</a:t>
                    </a:r>
                  </a:p>
                  <a:p>
                    <a:pPr algn="ctr">
                      <a:defRPr sz="1400" b="1">
                        <a:solidFill>
                          <a:schemeClr val="bg1"/>
                        </a:solidFill>
                      </a:defRPr>
                    </a:pPr>
                    <a:fld id="{CE9E62B7-D8AB-1B48-AA44-F93B03730368}" type="VALUE">
                      <a:rPr lang="en-US" baseline="0" smtClean="0">
                        <a:solidFill>
                          <a:schemeClr val="bg1"/>
                        </a:solidFill>
                      </a:rPr>
                      <a:pPr algn="ctr">
                        <a:defRPr sz="1400" b="1">
                          <a:solidFill>
                            <a:schemeClr val="bg1"/>
                          </a:solidFill>
                        </a:defRPr>
                      </a:pPr>
                      <a:t>[VALUE]</a:t>
                    </a:fld>
                    <a:endParaRPr lang="en-US" baseline="0">
                      <a:solidFill>
                        <a:schemeClr val="bg1"/>
                      </a:solidFill>
                    </a:endParaRPr>
                  </a:p>
                  <a:p>
                    <a:pPr algn="ctr">
                      <a:defRPr sz="1400" b="1">
                        <a:solidFill>
                          <a:schemeClr val="bg1"/>
                        </a:solidFill>
                      </a:defRPr>
                    </a:pPr>
                    <a:r>
                      <a:rPr lang="en-US" baseline="0">
                        <a:solidFill>
                          <a:schemeClr val="bg1"/>
                        </a:solidFill>
                      </a:rPr>
                      <a:t>(</a:t>
                    </a:r>
                    <a:fld id="{32EBCF2D-3168-FA40-9FAF-22DFAC0FC5B5}" type="PERCENTAGE">
                      <a:rPr lang="en-US" baseline="0" smtClean="0">
                        <a:solidFill>
                          <a:schemeClr val="bg1"/>
                        </a:solidFill>
                      </a:rPr>
                      <a:pPr algn="ctr">
                        <a:defRPr sz="1400" b="1">
                          <a:solidFill>
                            <a:schemeClr val="bg1"/>
                          </a:solidFill>
                        </a:defRPr>
                      </a:pPr>
                      <a:t>[PERCENTAGE]</a:t>
                    </a:fld>
                    <a:r>
                      <a:rPr lang="en-US" baseline="0">
                        <a:solidFill>
                          <a:schemeClr val="bg1"/>
                        </a:solidFill>
                      </a:rPr>
                      <a:t>)</a:t>
                    </a:r>
                  </a:p>
                </c:rich>
              </c:tx>
              <c:numFmt formatCode="0.0%" sourceLinked="0"/>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A-50D8-1A4D-993E-E63506B7B4AD}"/>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 Change</c:v>
                </c:pt>
                <c:pt idx="1">
                  <c:v>Changes in geometry</c:v>
                </c:pt>
                <c:pt idx="2">
                  <c:v>Deletions</c:v>
                </c:pt>
                <c:pt idx="3">
                  <c:v>Additions</c:v>
                </c:pt>
                <c:pt idx="4">
                  <c:v>Replacements</c:v>
                </c:pt>
              </c:strCache>
            </c:strRef>
          </c:cat>
          <c:val>
            <c:numRef>
              <c:f>Sheet1!$B$2:$B$6</c:f>
              <c:numCache>
                <c:formatCode>_(* #,##0_);_(* \(#,##0\);_(* "-"??_);_(@_)</c:formatCode>
                <c:ptCount val="5"/>
                <c:pt idx="0">
                  <c:v>103304</c:v>
                </c:pt>
                <c:pt idx="1">
                  <c:v>9415</c:v>
                </c:pt>
                <c:pt idx="2">
                  <c:v>3041</c:v>
                </c:pt>
                <c:pt idx="3">
                  <c:v>469</c:v>
                </c:pt>
                <c:pt idx="4">
                  <c:v>202</c:v>
                </c:pt>
              </c:numCache>
            </c:numRef>
          </c:val>
          <c:extLst>
            <c:ext xmlns:c16="http://schemas.microsoft.com/office/drawing/2014/chart" uri="{C3380CC4-5D6E-409C-BE32-E72D297353CC}">
              <c16:uniqueId val="{0000000A-04F3-5C46-919B-6F78573952F2}"/>
            </c:ext>
          </c:extLst>
        </c:ser>
        <c:dLbls>
          <c:showLegendKey val="0"/>
          <c:showVal val="0"/>
          <c:showCatName val="0"/>
          <c:showSerName val="0"/>
          <c:showPercent val="0"/>
          <c:showBubbleSize val="0"/>
          <c:showLeaderLines val="1"/>
        </c:dLbls>
        <c:gapWidth val="87"/>
        <c:splitType val="pos"/>
        <c:splitPos val="4"/>
        <c:secondPieSize val="100"/>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64367816091954E-2"/>
          <c:y val="9.9308442318766565E-2"/>
          <c:w val="0.97471264367816091"/>
          <c:h val="0.80116443104403068"/>
        </c:manualLayout>
      </c:layout>
      <c:ofPieChart>
        <c:ofPieType val="bar"/>
        <c:varyColors val="1"/>
        <c:ser>
          <c:idx val="0"/>
          <c:order val="0"/>
          <c:tx>
            <c:strRef>
              <c:f>Sheet1!$B$1</c:f>
              <c:strCache>
                <c:ptCount val="1"/>
                <c:pt idx="0">
                  <c:v>Count of Features</c:v>
                </c:pt>
              </c:strCache>
            </c:strRef>
          </c:tx>
          <c:spPr>
            <a:ln>
              <a:noFill/>
            </a:ln>
          </c:spPr>
          <c:dPt>
            <c:idx val="0"/>
            <c:bubble3D val="0"/>
            <c:explosion val="8"/>
            <c:spPr>
              <a:solidFill>
                <a:schemeClr val="accent3"/>
              </a:solidFill>
              <a:ln w="19050">
                <a:noFill/>
              </a:ln>
              <a:effectLst/>
            </c:spPr>
            <c:extLst>
              <c:ext xmlns:c16="http://schemas.microsoft.com/office/drawing/2014/chart" uri="{C3380CC4-5D6E-409C-BE32-E72D297353CC}">
                <c16:uniqueId val="{00000001-04F3-5C46-919B-6F78573952F2}"/>
              </c:ext>
            </c:extLst>
          </c:dPt>
          <c:dPt>
            <c:idx val="1"/>
            <c:bubble3D val="0"/>
            <c:spPr>
              <a:solidFill>
                <a:srgbClr val="A5EBF0"/>
              </a:solidFill>
              <a:ln w="19050">
                <a:noFill/>
              </a:ln>
              <a:effectLst/>
            </c:spPr>
            <c:extLst>
              <c:ext xmlns:c16="http://schemas.microsoft.com/office/drawing/2014/chart" uri="{C3380CC4-5D6E-409C-BE32-E72D297353CC}">
                <c16:uniqueId val="{00000003-04F3-5C46-919B-6F78573952F2}"/>
              </c:ext>
            </c:extLst>
          </c:dPt>
          <c:dPt>
            <c:idx val="2"/>
            <c:bubble3D val="0"/>
            <c:spPr>
              <a:solidFill>
                <a:schemeClr val="accent1"/>
              </a:solidFill>
              <a:ln w="19050">
                <a:noFill/>
              </a:ln>
              <a:effectLst/>
            </c:spPr>
            <c:extLst>
              <c:ext xmlns:c16="http://schemas.microsoft.com/office/drawing/2014/chart" uri="{C3380CC4-5D6E-409C-BE32-E72D297353CC}">
                <c16:uniqueId val="{00000005-04F3-5C46-919B-6F78573952F2}"/>
              </c:ext>
            </c:extLst>
          </c:dPt>
          <c:dPt>
            <c:idx val="3"/>
            <c:bubble3D val="0"/>
            <c:spPr>
              <a:solidFill>
                <a:srgbClr val="D33F3F"/>
              </a:solidFill>
              <a:ln w="19050">
                <a:noFill/>
              </a:ln>
              <a:effectLst/>
            </c:spPr>
            <c:extLst>
              <c:ext xmlns:c16="http://schemas.microsoft.com/office/drawing/2014/chart" uri="{C3380CC4-5D6E-409C-BE32-E72D297353CC}">
                <c16:uniqueId val="{00000007-04F3-5C46-919B-6F78573952F2}"/>
              </c:ext>
            </c:extLst>
          </c:dPt>
          <c:dPt>
            <c:idx val="4"/>
            <c:bubble3D val="0"/>
            <c:spPr>
              <a:solidFill>
                <a:schemeClr val="accent2"/>
              </a:solidFill>
              <a:ln w="19050">
                <a:noFill/>
              </a:ln>
              <a:effectLst/>
            </c:spPr>
            <c:extLst>
              <c:ext xmlns:c16="http://schemas.microsoft.com/office/drawing/2014/chart" uri="{C3380CC4-5D6E-409C-BE32-E72D297353CC}">
                <c16:uniqueId val="{00000009-04F3-5C46-919B-6F78573952F2}"/>
              </c:ext>
            </c:extLst>
          </c:dPt>
          <c:dPt>
            <c:idx val="5"/>
            <c:bubble3D val="0"/>
            <c:spPr>
              <a:solidFill>
                <a:srgbClr val="002060"/>
              </a:solidFill>
              <a:ln w="19050">
                <a:noFill/>
              </a:ln>
              <a:effectLst/>
            </c:spPr>
            <c:extLst>
              <c:ext xmlns:c16="http://schemas.microsoft.com/office/drawing/2014/chart" uri="{C3380CC4-5D6E-409C-BE32-E72D297353CC}">
                <c16:uniqueId val="{0000000A-50D8-1A4D-993E-E63506B7B4AD}"/>
              </c:ext>
            </c:extLst>
          </c:dPt>
          <c:dLbls>
            <c:dLbl>
              <c:idx val="0"/>
              <c:layout>
                <c:manualLayout>
                  <c:x val="0.21638263137402441"/>
                  <c:y val="0.15050182554175404"/>
                </c:manualLayout>
              </c:layout>
              <c:tx>
                <c:rich>
                  <a:bodyPr rot="0" spcFirstLastPara="1" vertOverflow="ellipsis" vert="horz" wrap="square" lIns="38100" tIns="19050" rIns="38100" bIns="19050" anchor="ctr" anchorCtr="0">
                    <a:spAutoFit/>
                  </a:bodyPr>
                  <a:lstStyle/>
                  <a:p>
                    <a:pPr algn="ctr">
                      <a:defRPr sz="1400" b="1" i="0" u="none" strike="noStrike" kern="1200" baseline="0">
                        <a:solidFill>
                          <a:schemeClr val="bg1"/>
                        </a:solidFill>
                        <a:latin typeface="+mn-lt"/>
                        <a:ea typeface="+mn-ea"/>
                        <a:cs typeface="+mn-cs"/>
                      </a:defRPr>
                    </a:pPr>
                    <a:fld id="{264C17BE-D69A-934C-84E6-CBF9CEE4C74A}" type="CATEGORYNAME">
                      <a:rPr lang="en-US" sz="1400" baseline="0" smtClean="0">
                        <a:solidFill>
                          <a:schemeClr val="bg1"/>
                        </a:solidFill>
                      </a:rPr>
                      <a:pPr algn="ctr">
                        <a:defRPr sz="1400" b="1">
                          <a:solidFill>
                            <a:schemeClr val="bg1"/>
                          </a:solidFill>
                        </a:defRPr>
                      </a:pPr>
                      <a:t>[CATEGORY NAME]</a:t>
                    </a:fld>
                    <a:endParaRPr lang="en-US" sz="1400" baseline="0">
                      <a:solidFill>
                        <a:schemeClr val="bg1"/>
                      </a:solidFill>
                    </a:endParaRPr>
                  </a:p>
                  <a:p>
                    <a:pPr algn="ctr">
                      <a:defRPr sz="1400" b="1">
                        <a:solidFill>
                          <a:schemeClr val="bg1"/>
                        </a:solidFill>
                      </a:defRPr>
                    </a:pPr>
                    <a:fld id="{7FE1C18D-C6FA-1E49-9441-7F63533382BD}" type="VALUE">
                      <a:rPr lang="en-US" sz="1400" baseline="0" smtClean="0">
                        <a:solidFill>
                          <a:schemeClr val="bg1"/>
                        </a:solidFill>
                      </a:rPr>
                      <a:pPr algn="ctr">
                        <a:defRPr sz="1400" b="1">
                          <a:solidFill>
                            <a:schemeClr val="bg1"/>
                          </a:solidFill>
                        </a:defRPr>
                      </a:pPr>
                      <a:t>[VALUE]</a:t>
                    </a:fld>
                    <a:r>
                      <a:rPr lang="en-US" sz="1400" baseline="0">
                        <a:solidFill>
                          <a:schemeClr val="bg1"/>
                        </a:solidFill>
                      </a:rPr>
                      <a:t> (</a:t>
                    </a:r>
                    <a:fld id="{7FEC82B0-B328-7447-8740-9DFBE0C8E402}" type="PERCENTAGE">
                      <a:rPr lang="en-US" sz="1400" baseline="0" smtClean="0">
                        <a:solidFill>
                          <a:schemeClr val="bg1"/>
                        </a:solidFill>
                      </a:rPr>
                      <a:pPr algn="ctr">
                        <a:defRPr sz="1400" b="1">
                          <a:solidFill>
                            <a:schemeClr val="bg1"/>
                          </a:solidFill>
                        </a:defRPr>
                      </a:pPr>
                      <a:t>[PERCENTAGE]</a:t>
                    </a:fld>
                    <a:r>
                      <a:rPr lang="en-US" sz="1400" baseline="0">
                        <a:solidFill>
                          <a:schemeClr val="bg1"/>
                        </a:solidFill>
                      </a:rPr>
                      <a:t>)</a:t>
                    </a:r>
                  </a:p>
                </c:rich>
              </c:tx>
              <c:numFmt formatCode="0.0%" sourceLinked="0"/>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04F3-5C46-919B-6F78573952F2}"/>
                </c:ext>
              </c:extLst>
            </c:dLbl>
            <c:dLbl>
              <c:idx val="1"/>
              <c:tx>
                <c:rich>
                  <a:bodyPr/>
                  <a:lstStyle/>
                  <a:p>
                    <a:fld id="{1B9D4515-026F-064D-AFAC-7EE4D260CF70}" type="CATEGORYNAME">
                      <a:rPr lang="en-US" smtClean="0"/>
                      <a:pPr/>
                      <a:t>[CATEGORY NAME]</a:t>
                    </a:fld>
                    <a:endParaRPr lang="en-US" baseline="0"/>
                  </a:p>
                  <a:p>
                    <a:fld id="{051D21E0-9372-7C4E-BBB0-A1CCBFFA777C}" type="VALUE">
                      <a:rPr lang="en-US" baseline="0" smtClean="0"/>
                      <a:pPr/>
                      <a:t>[VALUE]</a:t>
                    </a:fld>
                    <a:r>
                      <a:rPr lang="en-US" baseline="0"/>
                      <a:t> (</a:t>
                    </a:r>
                    <a:fld id="{64D18201-09CE-4448-8920-BDDFE2729E69}" type="PERCENTAGE">
                      <a:rPr lang="en-US" baseline="0" smtClean="0"/>
                      <a:pPr/>
                      <a:t>[PERCENTAGE]</a:t>
                    </a:fld>
                    <a:r>
                      <a:rPr lang="en-US" baseline="0"/>
                      <a:t>)</a:t>
                    </a:r>
                  </a:p>
                </c:rich>
              </c:tx>
              <c:dLblPos val="ctr"/>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04F3-5C46-919B-6F78573952F2}"/>
                </c:ext>
              </c:extLst>
            </c:dLbl>
            <c:dLbl>
              <c:idx val="2"/>
              <c:tx>
                <c:rich>
                  <a:bodyPr/>
                  <a:lstStyle/>
                  <a:p>
                    <a:fld id="{345418F9-8EEC-8A45-8FCC-2CC6CA5BCAA5}" type="CATEGORYNAME">
                      <a:rPr lang="en-US" smtClean="0"/>
                      <a:pPr/>
                      <a:t>[CATEGORY NAME]</a:t>
                    </a:fld>
                    <a:endParaRPr lang="en-US" baseline="0"/>
                  </a:p>
                  <a:p>
                    <a:fld id="{D1EFE02F-B7D7-8A41-98FE-88CA10A6B778}" type="VALUE">
                      <a:rPr lang="en-US" baseline="0" smtClean="0"/>
                      <a:pPr/>
                      <a:t>[VALUE]</a:t>
                    </a:fld>
                    <a:r>
                      <a:rPr lang="en-US" baseline="0"/>
                      <a:t> (</a:t>
                    </a:r>
                    <a:fld id="{74B2BB6F-A853-394A-84D1-D2FD3F0AA8DA}" type="PERCENTAGE">
                      <a:rPr lang="en-US" baseline="0" smtClean="0"/>
                      <a:pPr/>
                      <a:t>[PERCENTAGE]</a:t>
                    </a:fld>
                    <a:r>
                      <a:rPr lang="en-US" baseline="0"/>
                      <a:t>)</a:t>
                    </a:r>
                  </a:p>
                </c:rich>
              </c:tx>
              <c:dLblPos val="ctr"/>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04F3-5C46-919B-6F78573952F2}"/>
                </c:ext>
              </c:extLst>
            </c:dLbl>
            <c:dLbl>
              <c:idx val="3"/>
              <c:layout>
                <c:manualLayout>
                  <c:x val="3.9521947687573535E-2"/>
                  <c:y val="-8.3455663174846512E-2"/>
                </c:manualLayout>
              </c:layout>
              <c:tx>
                <c:rich>
                  <a:bodyPr rot="0" spcFirstLastPara="1" vertOverflow="ellipsis" vert="horz" wrap="square" lIns="38100" tIns="19050" rIns="38100" bIns="19050" anchor="ctr" anchorCtr="0">
                    <a:spAutoFit/>
                  </a:bodyPr>
                  <a:lstStyle/>
                  <a:p>
                    <a:pPr algn="l">
                      <a:defRPr sz="1400" b="1" i="0" u="none" strike="noStrike" kern="1200" baseline="0">
                        <a:solidFill>
                          <a:schemeClr val="tx1">
                            <a:lumMod val="95000"/>
                            <a:lumOff val="5000"/>
                          </a:schemeClr>
                        </a:solidFill>
                        <a:latin typeface="+mn-lt"/>
                        <a:ea typeface="+mn-ea"/>
                        <a:cs typeface="+mn-cs"/>
                      </a:defRPr>
                    </a:pPr>
                    <a:fld id="{A3EDB8EA-F17E-A244-8282-79C6EF50F26C}" type="CATEGORYNAME">
                      <a:rPr lang="en-US" sz="1400" baseline="0" smtClean="0">
                        <a:solidFill>
                          <a:schemeClr val="tx1">
                            <a:lumMod val="95000"/>
                            <a:lumOff val="5000"/>
                          </a:schemeClr>
                        </a:solidFill>
                      </a:rPr>
                      <a:pPr algn="l">
                        <a:defRPr sz="1400" b="1">
                          <a:solidFill>
                            <a:schemeClr val="tx1">
                              <a:lumMod val="95000"/>
                              <a:lumOff val="5000"/>
                            </a:schemeClr>
                          </a:solidFill>
                        </a:defRPr>
                      </a:pPr>
                      <a:t>[CATEGORY NAME]</a:t>
                    </a:fld>
                    <a:r>
                      <a:rPr lang="en-US" sz="1400" baseline="0">
                        <a:solidFill>
                          <a:schemeClr val="tx1">
                            <a:lumMod val="95000"/>
                            <a:lumOff val="5000"/>
                          </a:schemeClr>
                        </a:solidFill>
                      </a:rPr>
                      <a:t> </a:t>
                    </a:r>
                    <a:fld id="{BF7CF5B7-9D09-0647-BD13-8EB70DAFF2D1}" type="VALUE">
                      <a:rPr lang="en-US" sz="1400" baseline="0" smtClean="0">
                        <a:solidFill>
                          <a:schemeClr val="tx1">
                            <a:lumMod val="95000"/>
                            <a:lumOff val="5000"/>
                          </a:schemeClr>
                        </a:solidFill>
                      </a:rPr>
                      <a:pPr algn="l">
                        <a:defRPr sz="1400" b="1">
                          <a:solidFill>
                            <a:schemeClr val="tx1">
                              <a:lumMod val="95000"/>
                              <a:lumOff val="5000"/>
                            </a:schemeClr>
                          </a:solidFill>
                        </a:defRPr>
                      </a:pPr>
                      <a:t>[VALUE]</a:t>
                    </a:fld>
                    <a:r>
                      <a:rPr lang="en-US" sz="1400" baseline="0">
                        <a:solidFill>
                          <a:schemeClr val="tx1">
                            <a:lumMod val="95000"/>
                            <a:lumOff val="5000"/>
                          </a:schemeClr>
                        </a:solidFill>
                      </a:rPr>
                      <a:t> (</a:t>
                    </a:r>
                    <a:fld id="{F6BABF6F-1B22-434A-B319-A938E0BB8EFF}" type="PERCENTAGE">
                      <a:rPr lang="en-US" sz="1400" baseline="0" smtClean="0">
                        <a:solidFill>
                          <a:schemeClr val="tx1">
                            <a:lumMod val="95000"/>
                            <a:lumOff val="5000"/>
                          </a:schemeClr>
                        </a:solidFill>
                      </a:rPr>
                      <a:pPr algn="l">
                        <a:defRPr sz="1400" b="1">
                          <a:solidFill>
                            <a:schemeClr val="tx1">
                              <a:lumMod val="95000"/>
                              <a:lumOff val="5000"/>
                            </a:schemeClr>
                          </a:solidFill>
                        </a:defRPr>
                      </a:pPr>
                      <a:t>[PERCENTAGE]</a:t>
                    </a:fld>
                    <a:r>
                      <a:rPr lang="en-US" sz="1400" baseline="0">
                        <a:solidFill>
                          <a:schemeClr val="tx1">
                            <a:lumMod val="95000"/>
                            <a:lumOff val="5000"/>
                          </a:schemeClr>
                        </a:solidFill>
                      </a:rPr>
                      <a:t>)</a:t>
                    </a:r>
                  </a:p>
                </c:rich>
              </c:tx>
              <c:numFmt formatCode="0.0%" sourceLinked="0"/>
              <c:spPr>
                <a:noFill/>
                <a:ln>
                  <a:noFill/>
                </a:ln>
                <a:effectLst/>
              </c:spPr>
              <c:txPr>
                <a:bodyPr rot="0" spcFirstLastPara="1" vertOverflow="ellipsis" vert="horz" wrap="square" lIns="38100" tIns="19050" rIns="38100" bIns="19050" anchor="ctr" anchorCtr="0">
                  <a:spAutoFit/>
                </a:bodyPr>
                <a:lstStyle/>
                <a:p>
                  <a:pPr algn="l">
                    <a:defRPr sz="1400" b="1" i="0" u="none" strike="noStrike" kern="1200" baseline="0">
                      <a:solidFill>
                        <a:schemeClr val="tx1">
                          <a:lumMod val="95000"/>
                          <a:lumOff val="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layout>
                    <c:manualLayout>
                      <c:w val="9.6735632183908044E-2"/>
                      <c:h val="0.10346576873736246"/>
                    </c:manualLayout>
                  </c15:layout>
                  <c15:dlblFieldTable/>
                  <c15:showDataLabelsRange val="0"/>
                </c:ext>
                <c:ext xmlns:c16="http://schemas.microsoft.com/office/drawing/2014/chart" uri="{C3380CC4-5D6E-409C-BE32-E72D297353CC}">
                  <c16:uniqueId val="{00000007-04F3-5C46-919B-6F78573952F2}"/>
                </c:ext>
              </c:extLst>
            </c:dLbl>
            <c:dLbl>
              <c:idx val="4"/>
              <c:layout>
                <c:manualLayout>
                  <c:x val="3.6965879265091865E-2"/>
                  <c:y val="3.2500251627838372E-2"/>
                </c:manualLayout>
              </c:layout>
              <c:tx>
                <c:rich>
                  <a:bodyPr rot="0" spcFirstLastPara="1" vertOverflow="ellipsis" vert="horz" wrap="square" lIns="38100" tIns="19050" rIns="38100" bIns="19050" anchor="ctr" anchorCtr="0">
                    <a:spAutoFit/>
                  </a:bodyPr>
                  <a:lstStyle/>
                  <a:p>
                    <a:pPr algn="l">
                      <a:defRPr sz="1400" b="1" i="0" u="none" strike="noStrike" kern="1200" baseline="0">
                        <a:solidFill>
                          <a:schemeClr val="tx1">
                            <a:lumMod val="95000"/>
                            <a:lumOff val="5000"/>
                          </a:schemeClr>
                        </a:solidFill>
                        <a:latin typeface="+mn-lt"/>
                        <a:ea typeface="+mn-ea"/>
                        <a:cs typeface="+mn-cs"/>
                      </a:defRPr>
                    </a:pPr>
                    <a:fld id="{861FA670-83AE-9044-B84C-7614B1FB3512}" type="CATEGORYNAME">
                      <a:rPr lang="en-US" sz="1400" baseline="0" smtClean="0">
                        <a:solidFill>
                          <a:schemeClr val="tx1">
                            <a:lumMod val="95000"/>
                            <a:lumOff val="5000"/>
                          </a:schemeClr>
                        </a:solidFill>
                      </a:rPr>
                      <a:pPr algn="l">
                        <a:defRPr sz="1400" b="1">
                          <a:solidFill>
                            <a:schemeClr val="tx1">
                              <a:lumMod val="95000"/>
                              <a:lumOff val="5000"/>
                            </a:schemeClr>
                          </a:solidFill>
                        </a:defRPr>
                      </a:pPr>
                      <a:t>[CATEGORY NAME]</a:t>
                    </a:fld>
                    <a:r>
                      <a:rPr lang="en-US" sz="1400" baseline="0">
                        <a:solidFill>
                          <a:schemeClr val="tx1">
                            <a:lumMod val="95000"/>
                            <a:lumOff val="5000"/>
                          </a:schemeClr>
                        </a:solidFill>
                      </a:rPr>
                      <a:t> </a:t>
                    </a:r>
                    <a:fld id="{D553390F-7B07-C445-9D4A-F09DD9CC2BE9}" type="VALUE">
                      <a:rPr lang="en-US" sz="1400" baseline="0" smtClean="0">
                        <a:solidFill>
                          <a:schemeClr val="tx1">
                            <a:lumMod val="95000"/>
                            <a:lumOff val="5000"/>
                          </a:schemeClr>
                        </a:solidFill>
                      </a:rPr>
                      <a:pPr algn="l">
                        <a:defRPr sz="1400" b="1">
                          <a:solidFill>
                            <a:schemeClr val="tx1">
                              <a:lumMod val="95000"/>
                              <a:lumOff val="5000"/>
                            </a:schemeClr>
                          </a:solidFill>
                        </a:defRPr>
                      </a:pPr>
                      <a:t>[VALUE]</a:t>
                    </a:fld>
                    <a:r>
                      <a:rPr lang="en-US" sz="1400" baseline="0">
                        <a:solidFill>
                          <a:schemeClr val="tx1">
                            <a:lumMod val="95000"/>
                            <a:lumOff val="5000"/>
                          </a:schemeClr>
                        </a:solidFill>
                      </a:rPr>
                      <a:t> (</a:t>
                    </a:r>
                    <a:fld id="{CC2F9F4A-4FC9-B24A-92D6-C193FD930EC3}" type="PERCENTAGE">
                      <a:rPr lang="en-US" sz="1400" baseline="0" smtClean="0">
                        <a:solidFill>
                          <a:schemeClr val="tx1">
                            <a:lumMod val="95000"/>
                            <a:lumOff val="5000"/>
                          </a:schemeClr>
                        </a:solidFill>
                      </a:rPr>
                      <a:pPr algn="l">
                        <a:defRPr sz="1400" b="1">
                          <a:solidFill>
                            <a:schemeClr val="tx1">
                              <a:lumMod val="95000"/>
                              <a:lumOff val="5000"/>
                            </a:schemeClr>
                          </a:solidFill>
                        </a:defRPr>
                      </a:pPr>
                      <a:t>[PERCENTAGE]</a:t>
                    </a:fld>
                    <a:r>
                      <a:rPr lang="en-US" sz="1400" baseline="0">
                        <a:solidFill>
                          <a:schemeClr val="tx1">
                            <a:lumMod val="95000"/>
                            <a:lumOff val="5000"/>
                          </a:schemeClr>
                        </a:solidFill>
                      </a:rPr>
                      <a:t>)</a:t>
                    </a:r>
                  </a:p>
                </c:rich>
              </c:tx>
              <c:numFmt formatCode="0.0%" sourceLinked="0"/>
              <c:spPr>
                <a:noFill/>
                <a:ln>
                  <a:noFill/>
                </a:ln>
                <a:effectLst/>
              </c:spPr>
              <c:txPr>
                <a:bodyPr rot="0" spcFirstLastPara="1" vertOverflow="ellipsis" vert="horz" wrap="square" lIns="38100" tIns="19050" rIns="38100" bIns="19050" anchor="ctr" anchorCtr="0">
                  <a:spAutoFit/>
                </a:bodyPr>
                <a:lstStyle/>
                <a:p>
                  <a:pPr algn="l">
                    <a:defRPr sz="1400" b="1" i="0" u="none" strike="noStrike" kern="1200" baseline="0">
                      <a:solidFill>
                        <a:schemeClr val="tx1">
                          <a:lumMod val="95000"/>
                          <a:lumOff val="5000"/>
                        </a:schemeClr>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layout>
                    <c:manualLayout>
                      <c:w val="0.12662068965517242"/>
                      <c:h val="0.10346576873736246"/>
                    </c:manualLayout>
                  </c15:layout>
                  <c15:dlblFieldTable/>
                  <c15:showDataLabelsRange val="0"/>
                </c:ext>
                <c:ext xmlns:c16="http://schemas.microsoft.com/office/drawing/2014/chart" uri="{C3380CC4-5D6E-409C-BE32-E72D297353CC}">
                  <c16:uniqueId val="{00000009-04F3-5C46-919B-6F78573952F2}"/>
                </c:ext>
              </c:extLst>
            </c:dLbl>
            <c:dLbl>
              <c:idx val="5"/>
              <c:layout>
                <c:manualLayout>
                  <c:x val="-9.5113132410172871E-2"/>
                  <c:y val="2.4599564607075287E-3"/>
                </c:manualLayout>
              </c:layout>
              <c:tx>
                <c:rich>
                  <a:bodyPr rot="0" spcFirstLastPara="1" vertOverflow="ellipsis" vert="horz" wrap="square" lIns="38100" tIns="19050" rIns="38100" bIns="19050" anchor="ctr" anchorCtr="0">
                    <a:spAutoFit/>
                  </a:bodyPr>
                  <a:lstStyle/>
                  <a:p>
                    <a:pPr algn="ctr">
                      <a:defRPr sz="1400" b="1" i="0" u="none" strike="noStrike" kern="1200" baseline="0">
                        <a:solidFill>
                          <a:schemeClr val="bg1"/>
                        </a:solidFill>
                        <a:latin typeface="+mn-lt"/>
                        <a:ea typeface="+mn-ea"/>
                        <a:cs typeface="+mn-cs"/>
                      </a:defRPr>
                    </a:pPr>
                    <a:r>
                      <a:rPr lang="en-US" baseline="0">
                        <a:solidFill>
                          <a:schemeClr val="bg1"/>
                        </a:solidFill>
                      </a:rPr>
                      <a:t>Change</a:t>
                    </a:r>
                  </a:p>
                  <a:p>
                    <a:pPr algn="ctr">
                      <a:defRPr sz="1400" b="1">
                        <a:solidFill>
                          <a:schemeClr val="bg1"/>
                        </a:solidFill>
                      </a:defRPr>
                    </a:pPr>
                    <a:fld id="{CE9E62B7-D8AB-1B48-AA44-F93B03730368}" type="VALUE">
                      <a:rPr lang="en-US" baseline="0" smtClean="0">
                        <a:solidFill>
                          <a:schemeClr val="bg1"/>
                        </a:solidFill>
                      </a:rPr>
                      <a:pPr algn="ctr">
                        <a:defRPr sz="1400" b="1">
                          <a:solidFill>
                            <a:schemeClr val="bg1"/>
                          </a:solidFill>
                        </a:defRPr>
                      </a:pPr>
                      <a:t>[VALUE]</a:t>
                    </a:fld>
                    <a:endParaRPr lang="en-US" baseline="0">
                      <a:solidFill>
                        <a:schemeClr val="bg1"/>
                      </a:solidFill>
                    </a:endParaRPr>
                  </a:p>
                  <a:p>
                    <a:pPr algn="ctr">
                      <a:defRPr sz="1400" b="1">
                        <a:solidFill>
                          <a:schemeClr val="bg1"/>
                        </a:solidFill>
                      </a:defRPr>
                    </a:pPr>
                    <a:r>
                      <a:rPr lang="en-US" baseline="0">
                        <a:solidFill>
                          <a:schemeClr val="bg1"/>
                        </a:solidFill>
                      </a:rPr>
                      <a:t>(</a:t>
                    </a:r>
                    <a:fld id="{32EBCF2D-3168-FA40-9FAF-22DFAC0FC5B5}" type="PERCENTAGE">
                      <a:rPr lang="en-US" baseline="0" smtClean="0">
                        <a:solidFill>
                          <a:schemeClr val="bg1"/>
                        </a:solidFill>
                      </a:rPr>
                      <a:pPr algn="ctr">
                        <a:defRPr sz="1400" b="1">
                          <a:solidFill>
                            <a:schemeClr val="bg1"/>
                          </a:solidFill>
                        </a:defRPr>
                      </a:pPr>
                      <a:t>[PERCENTAGE]</a:t>
                    </a:fld>
                    <a:r>
                      <a:rPr lang="en-US" baseline="0">
                        <a:solidFill>
                          <a:schemeClr val="bg1"/>
                        </a:solidFill>
                      </a:rPr>
                      <a:t>)</a:t>
                    </a:r>
                  </a:p>
                </c:rich>
              </c:tx>
              <c:numFmt formatCode="0.0%" sourceLinked="0"/>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A-50D8-1A4D-993E-E63506B7B4AD}"/>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 Change</c:v>
                </c:pt>
                <c:pt idx="1">
                  <c:v>Changes in geometry</c:v>
                </c:pt>
                <c:pt idx="2">
                  <c:v>Additions</c:v>
                </c:pt>
                <c:pt idx="3">
                  <c:v>Deletions</c:v>
                </c:pt>
                <c:pt idx="4">
                  <c:v>Replacements</c:v>
                </c:pt>
              </c:strCache>
            </c:strRef>
          </c:cat>
          <c:val>
            <c:numRef>
              <c:f>Sheet1!$B$2:$B$6</c:f>
              <c:numCache>
                <c:formatCode>_(* #,##0_);_(* \(#,##0\);_(* "-"??_);_(@_)</c:formatCode>
                <c:ptCount val="5"/>
                <c:pt idx="0">
                  <c:v>155529</c:v>
                </c:pt>
                <c:pt idx="1">
                  <c:v>18898</c:v>
                </c:pt>
                <c:pt idx="2">
                  <c:v>8730</c:v>
                </c:pt>
                <c:pt idx="3">
                  <c:v>5089</c:v>
                </c:pt>
                <c:pt idx="4">
                  <c:v>771</c:v>
                </c:pt>
              </c:numCache>
            </c:numRef>
          </c:val>
          <c:extLst>
            <c:ext xmlns:c16="http://schemas.microsoft.com/office/drawing/2014/chart" uri="{C3380CC4-5D6E-409C-BE32-E72D297353CC}">
              <c16:uniqueId val="{0000000A-04F3-5C46-919B-6F78573952F2}"/>
            </c:ext>
          </c:extLst>
        </c:ser>
        <c:dLbls>
          <c:showLegendKey val="0"/>
          <c:showVal val="0"/>
          <c:showCatName val="0"/>
          <c:showSerName val="0"/>
          <c:showPercent val="0"/>
          <c:showBubbleSize val="0"/>
          <c:showLeaderLines val="1"/>
        </c:dLbls>
        <c:gapWidth val="87"/>
        <c:splitType val="pos"/>
        <c:splitPos val="4"/>
        <c:secondPieSize val="100"/>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201410708836054E-3"/>
          <c:y val="9.3471249532902298E-2"/>
          <c:w val="0.98153624129052774"/>
          <c:h val="0.80700166247715066"/>
        </c:manualLayout>
      </c:layout>
      <c:ofPieChart>
        <c:ofPieType val="bar"/>
        <c:varyColors val="1"/>
        <c:ser>
          <c:idx val="0"/>
          <c:order val="0"/>
          <c:tx>
            <c:strRef>
              <c:f>Sheet1!$B$1</c:f>
              <c:strCache>
                <c:ptCount val="1"/>
                <c:pt idx="0">
                  <c:v>Proportion</c:v>
                </c:pt>
              </c:strCache>
            </c:strRef>
          </c:tx>
          <c:spPr>
            <a:ln>
              <a:noFill/>
            </a:ln>
          </c:spPr>
          <c:dPt>
            <c:idx val="0"/>
            <c:bubble3D val="0"/>
            <c:explosion val="8"/>
            <c:spPr>
              <a:solidFill>
                <a:schemeClr val="accent3"/>
              </a:solidFill>
              <a:ln w="19050">
                <a:noFill/>
              </a:ln>
              <a:effectLst/>
            </c:spPr>
            <c:extLst>
              <c:ext xmlns:c16="http://schemas.microsoft.com/office/drawing/2014/chart" uri="{C3380CC4-5D6E-409C-BE32-E72D297353CC}">
                <c16:uniqueId val="{00000001-04F3-5C46-919B-6F78573952F2}"/>
              </c:ext>
            </c:extLst>
          </c:dPt>
          <c:dPt>
            <c:idx val="1"/>
            <c:bubble3D val="0"/>
            <c:spPr>
              <a:solidFill>
                <a:srgbClr val="A5EBF0"/>
              </a:solidFill>
              <a:ln w="19050">
                <a:noFill/>
              </a:ln>
              <a:effectLst/>
            </c:spPr>
            <c:extLst>
              <c:ext xmlns:c16="http://schemas.microsoft.com/office/drawing/2014/chart" uri="{C3380CC4-5D6E-409C-BE32-E72D297353CC}">
                <c16:uniqueId val="{00000003-04F3-5C46-919B-6F78573952F2}"/>
              </c:ext>
            </c:extLst>
          </c:dPt>
          <c:dPt>
            <c:idx val="2"/>
            <c:bubble3D val="0"/>
            <c:spPr>
              <a:solidFill>
                <a:schemeClr val="accent1"/>
              </a:solidFill>
              <a:ln w="19050">
                <a:noFill/>
              </a:ln>
              <a:effectLst/>
            </c:spPr>
            <c:extLst>
              <c:ext xmlns:c16="http://schemas.microsoft.com/office/drawing/2014/chart" uri="{C3380CC4-5D6E-409C-BE32-E72D297353CC}">
                <c16:uniqueId val="{00000005-04F3-5C46-919B-6F78573952F2}"/>
              </c:ext>
            </c:extLst>
          </c:dPt>
          <c:dPt>
            <c:idx val="3"/>
            <c:bubble3D val="0"/>
            <c:spPr>
              <a:solidFill>
                <a:srgbClr val="D33F3F"/>
              </a:solidFill>
              <a:ln w="19050">
                <a:noFill/>
              </a:ln>
              <a:effectLst/>
            </c:spPr>
            <c:extLst>
              <c:ext xmlns:c16="http://schemas.microsoft.com/office/drawing/2014/chart" uri="{C3380CC4-5D6E-409C-BE32-E72D297353CC}">
                <c16:uniqueId val="{00000007-04F3-5C46-919B-6F78573952F2}"/>
              </c:ext>
            </c:extLst>
          </c:dPt>
          <c:dPt>
            <c:idx val="4"/>
            <c:bubble3D val="0"/>
            <c:spPr>
              <a:solidFill>
                <a:schemeClr val="accent2"/>
              </a:solidFill>
              <a:ln w="19050">
                <a:noFill/>
              </a:ln>
              <a:effectLst/>
            </c:spPr>
            <c:extLst>
              <c:ext xmlns:c16="http://schemas.microsoft.com/office/drawing/2014/chart" uri="{C3380CC4-5D6E-409C-BE32-E72D297353CC}">
                <c16:uniqueId val="{00000009-04F3-5C46-919B-6F78573952F2}"/>
              </c:ext>
            </c:extLst>
          </c:dPt>
          <c:dPt>
            <c:idx val="5"/>
            <c:bubble3D val="0"/>
            <c:spPr>
              <a:solidFill>
                <a:srgbClr val="002060"/>
              </a:solidFill>
              <a:ln w="19050">
                <a:noFill/>
              </a:ln>
              <a:effectLst/>
            </c:spPr>
            <c:extLst>
              <c:ext xmlns:c16="http://schemas.microsoft.com/office/drawing/2014/chart" uri="{C3380CC4-5D6E-409C-BE32-E72D297353CC}">
                <c16:uniqueId val="{0000000A-50D8-1A4D-993E-E63506B7B4AD}"/>
              </c:ext>
            </c:extLst>
          </c:dPt>
          <c:dLbls>
            <c:dLbl>
              <c:idx val="0"/>
              <c:layout>
                <c:manualLayout>
                  <c:x val="0.21638263137402441"/>
                  <c:y val="0.15050182554175404"/>
                </c:manualLayout>
              </c:layout>
              <c:tx>
                <c:rich>
                  <a:bodyPr rot="0" spcFirstLastPara="1" vertOverflow="ellipsis" vert="horz" wrap="square" lIns="38100" tIns="19050" rIns="38100" bIns="19050" anchor="ctr" anchorCtr="0">
                    <a:spAutoFit/>
                  </a:bodyPr>
                  <a:lstStyle/>
                  <a:p>
                    <a:pPr algn="ctr">
                      <a:defRPr sz="1200" b="1" i="0" u="none" strike="noStrike" kern="1200" baseline="0">
                        <a:solidFill>
                          <a:schemeClr val="bg1"/>
                        </a:solidFill>
                        <a:latin typeface="+mn-lt"/>
                        <a:ea typeface="+mn-ea"/>
                        <a:cs typeface="+mn-cs"/>
                      </a:defRPr>
                    </a:pPr>
                    <a:fld id="{E64F8868-66E3-3E4C-96A7-F7246F3A97DA}" type="CATEGORYNAME">
                      <a:rPr lang="en-US" sz="1200" baseline="0" smtClean="0">
                        <a:solidFill>
                          <a:schemeClr val="bg1"/>
                        </a:solidFill>
                      </a:rPr>
                      <a:pPr algn="ctr">
                        <a:defRPr sz="1200" b="1">
                          <a:solidFill>
                            <a:schemeClr val="bg1"/>
                          </a:solidFill>
                        </a:defRPr>
                      </a:pPr>
                      <a:t>[CATEGORY NAME]</a:t>
                    </a:fld>
                    <a:endParaRPr lang="en-US" sz="1200" baseline="0" dirty="0">
                      <a:solidFill>
                        <a:schemeClr val="bg1"/>
                      </a:solidFill>
                    </a:endParaRPr>
                  </a:p>
                  <a:p>
                    <a:pPr algn="ctr">
                      <a:defRPr sz="1200" b="1">
                        <a:solidFill>
                          <a:schemeClr val="bg1"/>
                        </a:solidFill>
                      </a:defRPr>
                    </a:pPr>
                    <a:fld id="{747B32C4-939E-EE49-9E2A-6DD30CE27303}" type="PERCENTAGE">
                      <a:rPr lang="en-US" sz="1200" baseline="0" smtClean="0">
                        <a:solidFill>
                          <a:schemeClr val="bg1"/>
                        </a:solidFill>
                      </a:rPr>
                      <a:pPr algn="ctr">
                        <a:defRPr sz="1200" b="1">
                          <a:solidFill>
                            <a:schemeClr val="bg1"/>
                          </a:solidFill>
                        </a:defRPr>
                      </a:pPr>
                      <a:t>[PERCENTAGE]</a:t>
                    </a:fld>
                    <a:endParaRPr lang="en-US"/>
                  </a:p>
                </c:rich>
              </c:tx>
              <c:numFmt formatCode="0.0%" sourceLinked="0"/>
              <c:spPr>
                <a:noFill/>
                <a:ln>
                  <a:noFill/>
                </a:ln>
                <a:effectLst/>
              </c:spPr>
              <c:txPr>
                <a:bodyPr rot="0" spcFirstLastPara="1" vertOverflow="ellipsis" vert="horz" wrap="square" lIns="38100" tIns="19050" rIns="38100" bIns="19050" anchor="ctr" anchorCtr="0">
                  <a:spAutoFit/>
                </a:bodyPr>
                <a:lstStyle/>
                <a:p>
                  <a:pPr algn="ctr">
                    <a:defRPr sz="120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04F3-5C46-919B-6F78573952F2}"/>
                </c:ext>
              </c:extLst>
            </c:dLbl>
            <c:dLbl>
              <c:idx val="1"/>
              <c:tx>
                <c:rich>
                  <a:bodyPr/>
                  <a:lstStyle/>
                  <a:p>
                    <a:fld id="{8BE38C15-3E6B-064B-9B8A-58F5A86AC170}" type="CATEGORYNAME">
                      <a:rPr lang="en-US" smtClean="0"/>
                      <a:pPr/>
                      <a:t>[CATEGORY NAME]</a:t>
                    </a:fld>
                    <a:endParaRPr lang="en-US" baseline="0"/>
                  </a:p>
                  <a:p>
                    <a:fld id="{68D9B658-B4DE-0145-B673-52C749D11D6B}" type="PERCENTAGE">
                      <a:rPr lang="en-US" baseline="0" smtClean="0"/>
                      <a:pPr/>
                      <a:t>[PERCENTAGE]</a:t>
                    </a:fld>
                    <a:endParaRPr 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04F3-5C46-919B-6F78573952F2}"/>
                </c:ext>
              </c:extLst>
            </c:dLbl>
            <c:dLbl>
              <c:idx val="2"/>
              <c:tx>
                <c:rich>
                  <a:bodyPr/>
                  <a:lstStyle/>
                  <a:p>
                    <a:fld id="{044ECC38-7819-3242-A388-5E0CD4247409}" type="CATEGORYNAME">
                      <a:rPr lang="en-US" smtClean="0"/>
                      <a:pPr/>
                      <a:t>[CATEGORY NAME]</a:t>
                    </a:fld>
                    <a:endParaRPr lang="en-US" baseline="0"/>
                  </a:p>
                  <a:p>
                    <a:fld id="{9C51CC53-81D8-FD4F-9656-9B37D7D6C5D7}" type="PERCENTAGE">
                      <a:rPr lang="en-US" baseline="0" smtClean="0"/>
                      <a:pPr/>
                      <a:t>[PERCENTAGE]</a:t>
                    </a:fld>
                    <a:endParaRPr lang="en-US"/>
                  </a:p>
                </c:rich>
              </c:tx>
              <c:dLblPos val="ctr"/>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04F3-5C46-919B-6F78573952F2}"/>
                </c:ext>
              </c:extLst>
            </c:dLbl>
            <c:dLbl>
              <c:idx val="3"/>
              <c:layout>
                <c:manualLayout>
                  <c:x val="4.8420020977017066E-2"/>
                  <c:y val="-8.3455749220239558E-2"/>
                </c:manualLayout>
              </c:layout>
              <c:tx>
                <c:rich>
                  <a:bodyPr/>
                  <a:lstStyle/>
                  <a:p>
                    <a:fld id="{005C55F8-477B-7749-BF8F-2C04AC8FDF64}" type="CATEGORYNAME">
                      <a:rPr lang="en-US" sz="1200" baseline="0" smtClean="0">
                        <a:solidFill>
                          <a:schemeClr val="tx1">
                            <a:lumMod val="95000"/>
                            <a:lumOff val="5000"/>
                          </a:schemeClr>
                        </a:solidFill>
                      </a:rPr>
                      <a:pPr/>
                      <a:t>[CATEGORY NAME]</a:t>
                    </a:fld>
                    <a:endParaRPr lang="en-US" sz="1200" baseline="0" dirty="0">
                      <a:solidFill>
                        <a:schemeClr val="tx1">
                          <a:lumMod val="95000"/>
                          <a:lumOff val="5000"/>
                        </a:schemeClr>
                      </a:solidFill>
                    </a:endParaRPr>
                  </a:p>
                  <a:p>
                    <a:fld id="{73927A7A-D230-6840-B334-0B8463B80BC9}" type="PERCENTAGE">
                      <a:rPr lang="en-US" sz="1200" baseline="0" smtClean="0">
                        <a:solidFill>
                          <a:schemeClr val="tx1">
                            <a:lumMod val="95000"/>
                            <a:lumOff val="5000"/>
                          </a:schemeClr>
                        </a:solidFill>
                      </a:rPr>
                      <a:pPr/>
                      <a:t>[PERCENTAGE]</a:t>
                    </a:fld>
                    <a:endParaRPr lang="en-US"/>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9.6735632183908044E-2"/>
                      <c:h val="0.10346576873736246"/>
                    </c:manualLayout>
                  </c15:layout>
                  <c15:dlblFieldTable/>
                  <c15:showDataLabelsRange val="0"/>
                </c:ext>
                <c:ext xmlns:c16="http://schemas.microsoft.com/office/drawing/2014/chart" uri="{C3380CC4-5D6E-409C-BE32-E72D297353CC}">
                  <c16:uniqueId val="{00000007-04F3-5C46-919B-6F78573952F2}"/>
                </c:ext>
              </c:extLst>
            </c:dLbl>
            <c:dLbl>
              <c:idx val="4"/>
              <c:layout>
                <c:manualLayout>
                  <c:x val="3.6965879265091865E-2"/>
                  <c:y val="3.2500251627838372E-2"/>
                </c:manualLayout>
              </c:layout>
              <c:tx>
                <c:rich>
                  <a:bodyPr/>
                  <a:lstStyle/>
                  <a:p>
                    <a:fld id="{FEB0BFB9-20EC-3E42-BEF1-811CA718D4B0}" type="CATEGORYNAME">
                      <a:rPr lang="en-US" sz="1200" baseline="0" smtClean="0">
                        <a:solidFill>
                          <a:schemeClr val="tx1">
                            <a:lumMod val="95000"/>
                            <a:lumOff val="5000"/>
                          </a:schemeClr>
                        </a:solidFill>
                      </a:rPr>
                      <a:pPr/>
                      <a:t>[CATEGORY NAME]</a:t>
                    </a:fld>
                    <a:r>
                      <a:rPr lang="en-US" sz="1200" baseline="0" dirty="0">
                        <a:solidFill>
                          <a:schemeClr val="tx1">
                            <a:lumMod val="95000"/>
                            <a:lumOff val="5000"/>
                          </a:schemeClr>
                        </a:solidFill>
                      </a:rPr>
                      <a:t> </a:t>
                    </a:r>
                    <a:fld id="{989B7375-DDC3-DF4D-93CA-DAE647346297}" type="PERCENTAGE">
                      <a:rPr lang="en-US" sz="1200" baseline="0">
                        <a:solidFill>
                          <a:schemeClr val="tx1">
                            <a:lumMod val="95000"/>
                            <a:lumOff val="5000"/>
                          </a:schemeClr>
                        </a:solidFill>
                      </a:rPr>
                      <a:pPr/>
                      <a:t>[PERCENTAGE]</a:t>
                    </a:fld>
                    <a:endParaRPr lang="en-US" sz="1200" baseline="0" dirty="0">
                      <a:solidFill>
                        <a:schemeClr val="tx1">
                          <a:lumMod val="95000"/>
                          <a:lumOff val="5000"/>
                        </a:schemeClr>
                      </a:solidFill>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manualLayout>
                      <c:w val="0.12662068965517242"/>
                      <c:h val="0.10346576873736246"/>
                    </c:manualLayout>
                  </c15:layout>
                  <c15:dlblFieldTable/>
                  <c15:showDataLabelsRange val="0"/>
                </c:ext>
                <c:ext xmlns:c16="http://schemas.microsoft.com/office/drawing/2014/chart" uri="{C3380CC4-5D6E-409C-BE32-E72D297353CC}">
                  <c16:uniqueId val="{00000009-04F3-5C46-919B-6F78573952F2}"/>
                </c:ext>
              </c:extLst>
            </c:dLbl>
            <c:dLbl>
              <c:idx val="5"/>
              <c:layout>
                <c:manualLayout>
                  <c:x val="-9.5113132410172871E-2"/>
                  <c:y val="2.4599564607075287E-3"/>
                </c:manualLayout>
              </c:layout>
              <c:tx>
                <c:rich>
                  <a:bodyPr rot="0" spcFirstLastPara="1" vertOverflow="ellipsis" vert="horz" wrap="square" lIns="38100" tIns="19050" rIns="38100" bIns="19050" anchor="ctr" anchorCtr="0">
                    <a:spAutoFit/>
                  </a:bodyPr>
                  <a:lstStyle/>
                  <a:p>
                    <a:pPr algn="ctr">
                      <a:defRPr sz="1200" b="1" i="0" u="none" strike="noStrike" kern="1200" baseline="0">
                        <a:solidFill>
                          <a:schemeClr val="bg1"/>
                        </a:solidFill>
                        <a:latin typeface="+mn-lt"/>
                        <a:ea typeface="+mn-ea"/>
                        <a:cs typeface="+mn-cs"/>
                      </a:defRPr>
                    </a:pPr>
                    <a:r>
                      <a:rPr lang="en-US" sz="1200" baseline="0" dirty="0">
                        <a:solidFill>
                          <a:schemeClr val="bg1"/>
                        </a:solidFill>
                      </a:rPr>
                      <a:t>Change</a:t>
                    </a:r>
                  </a:p>
                  <a:p>
                    <a:pPr algn="ctr">
                      <a:defRPr sz="1200" b="1">
                        <a:solidFill>
                          <a:schemeClr val="bg1"/>
                        </a:solidFill>
                      </a:defRPr>
                    </a:pPr>
                    <a:fld id="{A30F0C82-8477-BC43-8CF9-2712A8F5B41C}" type="PERCENTAGE">
                      <a:rPr lang="en-US" sz="1200" baseline="0" smtClean="0">
                        <a:solidFill>
                          <a:schemeClr val="bg1"/>
                        </a:solidFill>
                      </a:rPr>
                      <a:pPr algn="ctr">
                        <a:defRPr sz="1200" b="1">
                          <a:solidFill>
                            <a:schemeClr val="bg1"/>
                          </a:solidFill>
                        </a:defRPr>
                      </a:pPr>
                      <a:t>[PERCENTAGE]</a:t>
                    </a:fld>
                    <a:endParaRPr lang="en-US"/>
                  </a:p>
                </c:rich>
              </c:tx>
              <c:numFmt formatCode="0.0%" sourceLinked="0"/>
              <c:spPr>
                <a:noFill/>
                <a:ln>
                  <a:noFill/>
                </a:ln>
                <a:effectLst/>
              </c:spPr>
              <c:txPr>
                <a:bodyPr rot="0" spcFirstLastPara="1" vertOverflow="ellipsis" vert="horz" wrap="square" lIns="38100" tIns="19050" rIns="38100" bIns="19050" anchor="ctr" anchorCtr="0">
                  <a:spAutoFit/>
                </a:bodyPr>
                <a:lstStyle/>
                <a:p>
                  <a:pPr algn="ctr">
                    <a:defRPr sz="120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A-50D8-1A4D-993E-E63506B7B4AD}"/>
                </c:ext>
              </c:extLst>
            </c:dLbl>
            <c:numFmt formatCode="0.0%" sourceLinked="0"/>
            <c:spPr>
              <a:noFill/>
              <a:ln>
                <a:noFill/>
              </a:ln>
              <a:effectLst/>
            </c:spPr>
            <c:txPr>
              <a:bodyPr rot="0" spcFirstLastPara="1" vertOverflow="ellipsis" vert="horz" wrap="square" lIns="38100" tIns="19050" rIns="38100" bIns="19050" anchor="ctr" anchorCtr="0">
                <a:spAutoFit/>
              </a:bodyPr>
              <a:lstStyle/>
              <a:p>
                <a:pPr algn="ctr">
                  <a:defRPr sz="1200" b="1" i="0" u="none" strike="noStrike" kern="1200" baseline="0">
                    <a:solidFill>
                      <a:schemeClr val="tx1">
                        <a:lumMod val="95000"/>
                        <a:lumOff val="5000"/>
                      </a:schemeClr>
                    </a:solidFill>
                    <a:latin typeface="+mn-lt"/>
                    <a:ea typeface="+mn-ea"/>
                    <a:cs typeface="+mn-cs"/>
                  </a:defRPr>
                </a:pPr>
                <a:endParaRPr lang="en-US"/>
              </a:p>
            </c:txPr>
            <c:dLblPos val="ctr"/>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 Change</c:v>
                </c:pt>
                <c:pt idx="1">
                  <c:v>Changes in geometry</c:v>
                </c:pt>
                <c:pt idx="2">
                  <c:v>Additions</c:v>
                </c:pt>
                <c:pt idx="3">
                  <c:v>Deletions</c:v>
                </c:pt>
                <c:pt idx="4">
                  <c:v>Replacements</c:v>
                </c:pt>
              </c:strCache>
            </c:strRef>
          </c:cat>
          <c:val>
            <c:numRef>
              <c:f>Sheet1!$B$2:$B$6</c:f>
              <c:numCache>
                <c:formatCode>0.00</c:formatCode>
                <c:ptCount val="5"/>
                <c:pt idx="0">
                  <c:v>0.85</c:v>
                </c:pt>
                <c:pt idx="1">
                  <c:v>0.09</c:v>
                </c:pt>
                <c:pt idx="2">
                  <c:v>0.03</c:v>
                </c:pt>
                <c:pt idx="3">
                  <c:v>0.02</c:v>
                </c:pt>
                <c:pt idx="4">
                  <c:v>0.01</c:v>
                </c:pt>
              </c:numCache>
            </c:numRef>
          </c:val>
          <c:extLst>
            <c:ext xmlns:c16="http://schemas.microsoft.com/office/drawing/2014/chart" uri="{C3380CC4-5D6E-409C-BE32-E72D297353CC}">
              <c16:uniqueId val="{0000000A-04F3-5C46-919B-6F78573952F2}"/>
            </c:ext>
          </c:extLst>
        </c:ser>
        <c:dLbls>
          <c:showLegendKey val="0"/>
          <c:showVal val="0"/>
          <c:showCatName val="0"/>
          <c:showSerName val="0"/>
          <c:showPercent val="0"/>
          <c:showBubbleSize val="0"/>
          <c:showLeaderLines val="1"/>
        </c:dLbls>
        <c:gapWidth val="87"/>
        <c:splitType val="pos"/>
        <c:splitPos val="4"/>
        <c:secondPieSize val="100"/>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6EF6A-EBFD-954D-A28E-6054B6E4FAEA}" type="datetimeFigureOut">
              <a:rPr lang="en-US" smtClean="0"/>
              <a:t>9/30/19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FD319C-DFC9-4B49-81C6-9D5FE043F3D8}" type="slidenum">
              <a:rPr lang="en-US" smtClean="0"/>
              <a:t>‹#›</a:t>
            </a:fld>
            <a:endParaRPr lang="en-US"/>
          </a:p>
        </p:txBody>
      </p:sp>
    </p:spTree>
    <p:extLst>
      <p:ext uri="{BB962C8B-B14F-4D97-AF65-F5344CB8AC3E}">
        <p14:creationId xmlns:p14="http://schemas.microsoft.com/office/powerpoint/2010/main" val="3343978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r>
              <a:rPr lang="en-US"/>
              <a:t>Hello! My name is Matt Manley and I’m a GIS data analyst at </a:t>
            </a:r>
            <a:r>
              <a:rPr lang="en-US" err="1"/>
              <a:t>Critigen</a:t>
            </a:r>
            <a:r>
              <a:rPr lang="en-US"/>
              <a:t>.</a:t>
            </a:r>
          </a:p>
          <a:p>
            <a:endParaRPr lang="en-US"/>
          </a:p>
          <a:p>
            <a:r>
              <a:rPr lang="en-US"/>
              <a:t>BENTLEY:</a:t>
            </a:r>
          </a:p>
          <a:p>
            <a:r>
              <a:rPr lang="en-US"/>
              <a:t>And I’m Bentley Breithaupt, a GIS developer at </a:t>
            </a:r>
            <a:r>
              <a:rPr lang="en-US" err="1"/>
              <a:t>Critigen</a:t>
            </a:r>
            <a:endParaRPr lang="en-US"/>
          </a:p>
          <a:p>
            <a:r>
              <a:rPr lang="en-US"/>
              <a:t>We both will be sharing a project with you today called: OSM WATER: How well are Minnesota’s water features mapped?</a:t>
            </a:r>
          </a:p>
        </p:txBody>
      </p:sp>
      <p:sp>
        <p:nvSpPr>
          <p:cNvPr id="4" name="Slide Number Placeholder 3"/>
          <p:cNvSpPr>
            <a:spLocks noGrp="1"/>
          </p:cNvSpPr>
          <p:nvPr>
            <p:ph type="sldNum" sz="quarter" idx="5"/>
          </p:nvPr>
        </p:nvSpPr>
        <p:spPr/>
        <p:txBody>
          <a:bodyPr/>
          <a:lstStyle/>
          <a:p>
            <a:fld id="{48FD319C-DFC9-4B49-81C6-9D5FE043F3D8}" type="slidenum">
              <a:rPr lang="en-US" smtClean="0"/>
              <a:t>1</a:t>
            </a:fld>
            <a:endParaRPr lang="en-US"/>
          </a:p>
        </p:txBody>
      </p:sp>
    </p:spTree>
    <p:extLst>
      <p:ext uri="{BB962C8B-B14F-4D97-AF65-F5344CB8AC3E}">
        <p14:creationId xmlns:p14="http://schemas.microsoft.com/office/powerpoint/2010/main" val="925752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BENTLEY</a:t>
            </a:r>
          </a:p>
          <a:p>
            <a:r>
              <a:rPr lang="en-US"/>
              <a:t>Our water feature definition is for ‘inland water’, as opposed to all water, due to the location of out study and the nature of the NHD dataset we were investigating.</a:t>
            </a:r>
          </a:p>
          <a:p>
            <a:r>
              <a:rPr lang="en-US"/>
              <a:t>In general the definition is pretty self explanatory, we wanted to capture all water features that are traversing or surrounded by land, and for the most part that means fresh water. </a:t>
            </a:r>
          </a:p>
          <a:p>
            <a:r>
              <a:rPr lang="en-US"/>
              <a:t>Here you can see the exact OSM tags that we used in our definition. Values from the Waterway, Natural, Wetland, and </a:t>
            </a:r>
            <a:r>
              <a:rPr lang="en-US" err="1"/>
              <a:t>Landuse</a:t>
            </a:r>
            <a:r>
              <a:rPr lang="en-US"/>
              <a:t> tags make up the entirety of it. </a:t>
            </a:r>
          </a:p>
        </p:txBody>
      </p:sp>
      <p:sp>
        <p:nvSpPr>
          <p:cNvPr id="4" name="Slide Number Placeholder 3"/>
          <p:cNvSpPr>
            <a:spLocks noGrp="1"/>
          </p:cNvSpPr>
          <p:nvPr>
            <p:ph type="sldNum" sz="quarter" idx="5"/>
          </p:nvPr>
        </p:nvSpPr>
        <p:spPr/>
        <p:txBody>
          <a:bodyPr/>
          <a:lstStyle/>
          <a:p>
            <a:fld id="{48FD319C-DFC9-4B49-81C6-9D5FE043F3D8}" type="slidenum">
              <a:rPr lang="en-US" smtClean="0"/>
              <a:t>10</a:t>
            </a:fld>
            <a:endParaRPr lang="en-US"/>
          </a:p>
        </p:txBody>
      </p:sp>
    </p:spTree>
    <p:extLst>
      <p:ext uri="{BB962C8B-B14F-4D97-AF65-F5344CB8AC3E}">
        <p14:creationId xmlns:p14="http://schemas.microsoft.com/office/powerpoint/2010/main" val="152635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BENTLEY</a:t>
            </a:r>
          </a:p>
          <a:p>
            <a:r>
              <a:rPr lang="en-US"/>
              <a:t>Once we had our inland water definition the next thing we needed was a way to look at bulk imported NHD data, and how it has changed over time.</a:t>
            </a:r>
          </a:p>
          <a:p>
            <a:r>
              <a:rPr lang="en-US"/>
              <a:t>Our way of doing this was by creating time slices of OSM data. You can think of these like snapshots of what the OSM dataset looked like a specific point in time.</a:t>
            </a:r>
          </a:p>
          <a:p>
            <a:r>
              <a:rPr lang="en-US"/>
              <a:t>Based on some research into when most of the NHD data was first imported into OSM, we decided to create three time slices.</a:t>
            </a:r>
          </a:p>
          <a:p>
            <a:r>
              <a:rPr lang="en-US"/>
              <a:t>One from 2009, that is pre NHD import. </a:t>
            </a:r>
          </a:p>
          <a:p>
            <a:r>
              <a:rPr lang="en-US"/>
              <a:t>One from 2011, that is just after most of the NHD data was first imported. </a:t>
            </a:r>
          </a:p>
          <a:p>
            <a:r>
              <a:rPr lang="en-US"/>
              <a:t>And one from earlier this year, representing the present dataset at the time we started this study. </a:t>
            </a:r>
          </a:p>
        </p:txBody>
      </p:sp>
      <p:sp>
        <p:nvSpPr>
          <p:cNvPr id="4" name="Slide Number Placeholder 3"/>
          <p:cNvSpPr>
            <a:spLocks noGrp="1"/>
          </p:cNvSpPr>
          <p:nvPr>
            <p:ph type="sldNum" sz="quarter" idx="5"/>
          </p:nvPr>
        </p:nvSpPr>
        <p:spPr/>
        <p:txBody>
          <a:bodyPr/>
          <a:lstStyle/>
          <a:p>
            <a:fld id="{48FD319C-DFC9-4B49-81C6-9D5FE043F3D8}" type="slidenum">
              <a:rPr lang="en-US" smtClean="0"/>
              <a:t>11</a:t>
            </a:fld>
            <a:endParaRPr lang="en-US"/>
          </a:p>
        </p:txBody>
      </p:sp>
    </p:spTree>
    <p:extLst>
      <p:ext uri="{BB962C8B-B14F-4D97-AF65-F5344CB8AC3E}">
        <p14:creationId xmlns:p14="http://schemas.microsoft.com/office/powerpoint/2010/main" val="2105510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BENTLEY</a:t>
            </a:r>
          </a:p>
          <a:p>
            <a:r>
              <a:rPr lang="en-US"/>
              <a:t>The time slices we used were extracted from a full OSM history file, in PBF format.</a:t>
            </a:r>
          </a:p>
          <a:p>
            <a:r>
              <a:rPr lang="en-US"/>
              <a:t>This file was processed using an open source application called Osmium Tool, that has many useful features for working with OSM data in both regular and history representations. </a:t>
            </a:r>
          </a:p>
          <a:p>
            <a:r>
              <a:rPr lang="en-US"/>
              <a:t>The first thing that was done was to extract all data that intersected or overlapped the area of Minnesota.</a:t>
            </a:r>
          </a:p>
          <a:p>
            <a:r>
              <a:rPr lang="en-US"/>
              <a:t>Next, the data was cut into the three previously mentioned time slices, using Osmium’s time-filter feature.</a:t>
            </a:r>
          </a:p>
          <a:p>
            <a:r>
              <a:rPr lang="en-US"/>
              <a:t>Finally, each time slice was filtered to only include items that matched our inland water definition.</a:t>
            </a:r>
          </a:p>
          <a:p>
            <a:r>
              <a:rPr lang="en-US"/>
              <a:t>At this stage we had three PBF files, each containing the water features of Minnesota at a different point in time. </a:t>
            </a:r>
          </a:p>
        </p:txBody>
      </p:sp>
      <p:sp>
        <p:nvSpPr>
          <p:cNvPr id="4" name="Slide Number Placeholder 3"/>
          <p:cNvSpPr>
            <a:spLocks noGrp="1"/>
          </p:cNvSpPr>
          <p:nvPr>
            <p:ph type="sldNum" sz="quarter" idx="5"/>
          </p:nvPr>
        </p:nvSpPr>
        <p:spPr/>
        <p:txBody>
          <a:bodyPr/>
          <a:lstStyle/>
          <a:p>
            <a:fld id="{48FD319C-DFC9-4B49-81C6-9D5FE043F3D8}" type="slidenum">
              <a:rPr lang="en-US" smtClean="0"/>
              <a:t>12</a:t>
            </a:fld>
            <a:endParaRPr lang="en-US"/>
          </a:p>
        </p:txBody>
      </p:sp>
    </p:spTree>
    <p:extLst>
      <p:ext uri="{BB962C8B-B14F-4D97-AF65-F5344CB8AC3E}">
        <p14:creationId xmlns:p14="http://schemas.microsoft.com/office/powerpoint/2010/main" val="1834063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So how do our time slices compare?</a:t>
            </a:r>
          </a:p>
          <a:p>
            <a:pPr marL="171450" indent="-171450">
              <a:buFont typeface="Arial" panose="020B0604020202020204" pitchFamily="34" charset="0"/>
              <a:buChar char="•"/>
            </a:pPr>
            <a:r>
              <a:rPr lang="en-US"/>
              <a:t>This graph shows NHD features vs. all features for each time slice.</a:t>
            </a:r>
          </a:p>
          <a:p>
            <a:pPr marL="171450" indent="-171450">
              <a:buFont typeface="Arial" panose="020B0604020202020204" pitchFamily="34" charset="0"/>
              <a:buChar char="•"/>
            </a:pPr>
            <a:r>
              <a:rPr lang="en-US"/>
              <a:t>Again, we include 2009 to indicate what OSM looked like before the bulk import of NHD</a:t>
            </a:r>
          </a:p>
          <a:p>
            <a:pPr marL="171450" indent="-171450">
              <a:buFont typeface="Arial" panose="020B0604020202020204" pitchFamily="34" charset="0"/>
              <a:buChar char="•"/>
            </a:pPr>
            <a:r>
              <a:rPr lang="en-US"/>
              <a:t>As you can see, from 2009-2011 about 300,000 features were added, mostly sourced from NHD.</a:t>
            </a:r>
          </a:p>
          <a:p>
            <a:pPr marL="171450" indent="-171450">
              <a:buFont typeface="Arial" panose="020B0604020202020204" pitchFamily="34" charset="0"/>
              <a:buChar char="•"/>
            </a:pPr>
            <a:r>
              <a:rPr lang="en-US"/>
              <a:t>While there is some change between 2011 and 2019, the number of NHD features remained relatively static. </a:t>
            </a:r>
          </a:p>
        </p:txBody>
      </p:sp>
      <p:sp>
        <p:nvSpPr>
          <p:cNvPr id="4" name="Slide Number Placeholder 3"/>
          <p:cNvSpPr>
            <a:spLocks noGrp="1"/>
          </p:cNvSpPr>
          <p:nvPr>
            <p:ph type="sldNum" sz="quarter" idx="5"/>
          </p:nvPr>
        </p:nvSpPr>
        <p:spPr/>
        <p:txBody>
          <a:bodyPr/>
          <a:lstStyle/>
          <a:p>
            <a:fld id="{48FD319C-DFC9-4B49-81C6-9D5FE043F3D8}" type="slidenum">
              <a:rPr lang="en-US" smtClean="0"/>
              <a:t>13</a:t>
            </a:fld>
            <a:endParaRPr lang="en-US"/>
          </a:p>
        </p:txBody>
      </p:sp>
    </p:spTree>
    <p:extLst>
      <p:ext uri="{BB962C8B-B14F-4D97-AF65-F5344CB8AC3E}">
        <p14:creationId xmlns:p14="http://schemas.microsoft.com/office/powerpoint/2010/main" val="3521534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We wanted to show the prevalence of inland water tags per time slice.</a:t>
            </a:r>
          </a:p>
          <a:p>
            <a:pPr marL="171450" indent="-171450">
              <a:buFont typeface="Arial" panose="020B0604020202020204" pitchFamily="34" charset="0"/>
              <a:buChar char="•"/>
            </a:pPr>
            <a:r>
              <a:rPr lang="en-US"/>
              <a:t>The main points here are that the largest number of features have tags natural : water, waterway : stream, waterway : river, and waterway : ditch.</a:t>
            </a:r>
          </a:p>
          <a:p>
            <a:pPr marL="171450" indent="-171450">
              <a:buFont typeface="Arial" panose="020B0604020202020204" pitchFamily="34" charset="0"/>
              <a:buChar char="•"/>
            </a:pPr>
            <a:r>
              <a:rPr lang="en-US"/>
              <a:t>The rest of the tags that we used to define inland water make up a much smaller percent of the whole.</a:t>
            </a:r>
          </a:p>
          <a:p>
            <a:pPr marL="171450" indent="-171450">
              <a:buFont typeface="Arial" panose="020B0604020202020204" pitchFamily="34" charset="0"/>
              <a:buChar char="•"/>
            </a:pPr>
            <a:r>
              <a:rPr lang="en-US"/>
              <a:t>Again we can see the huge jump in feature counts from 2009 to 2011 based on the proportional sizes of the bubbles</a:t>
            </a:r>
          </a:p>
          <a:p>
            <a:pPr marL="171450" indent="-171450">
              <a:buFont typeface="Arial" panose="020B0604020202020204" pitchFamily="34" charset="0"/>
              <a:buChar char="•"/>
            </a:pPr>
            <a:r>
              <a:rPr lang="en-US"/>
              <a:t>Another interesting trend to note is that the tags waterway : river, waterway : riverbank, and waterway : stream actually decreased from 2011-2019</a:t>
            </a:r>
          </a:p>
          <a:p>
            <a:pPr marL="171450" indent="-171450">
              <a:buFont typeface="Arial" panose="020B0604020202020204" pitchFamily="34" charset="0"/>
              <a:buChar char="•"/>
            </a:pPr>
            <a:r>
              <a:rPr lang="en-US"/>
              <a:t>This is likely due to changes in tagging practices, especially with how NHD feature types were given specific tags. </a:t>
            </a:r>
          </a:p>
        </p:txBody>
      </p:sp>
      <p:sp>
        <p:nvSpPr>
          <p:cNvPr id="4" name="Slide Number Placeholder 3"/>
          <p:cNvSpPr>
            <a:spLocks noGrp="1"/>
          </p:cNvSpPr>
          <p:nvPr>
            <p:ph type="sldNum" sz="quarter" idx="5"/>
          </p:nvPr>
        </p:nvSpPr>
        <p:spPr/>
        <p:txBody>
          <a:bodyPr/>
          <a:lstStyle/>
          <a:p>
            <a:fld id="{48FD319C-DFC9-4B49-81C6-9D5FE043F3D8}" type="slidenum">
              <a:rPr lang="en-US" smtClean="0"/>
              <a:t>14</a:t>
            </a:fld>
            <a:endParaRPr lang="en-US"/>
          </a:p>
        </p:txBody>
      </p:sp>
    </p:spTree>
    <p:extLst>
      <p:ext uri="{BB962C8B-B14F-4D97-AF65-F5344CB8AC3E}">
        <p14:creationId xmlns:p14="http://schemas.microsoft.com/office/powerpoint/2010/main" val="65819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Up until this point, we’ve been using feature counts to describe change between time slices.</a:t>
            </a:r>
          </a:p>
          <a:p>
            <a:pPr marL="171450" indent="-171450">
              <a:buFont typeface="Arial" panose="020B0604020202020204" pitchFamily="34" charset="0"/>
              <a:buChar char="•"/>
            </a:pPr>
            <a:r>
              <a:rPr lang="en-US"/>
              <a:t>Now we are going to walk through our analysis of geometric change in NHD features from 2011-2019. </a:t>
            </a:r>
          </a:p>
          <a:p>
            <a:pPr marL="171450" indent="-171450">
              <a:buFont typeface="Arial" panose="020B0604020202020204" pitchFamily="34" charset="0"/>
              <a:buChar char="•"/>
            </a:pPr>
            <a:r>
              <a:rPr lang="en-US"/>
              <a:t>This tells us how bulk imported data changes over time with the help of the OSM community.</a:t>
            </a:r>
          </a:p>
        </p:txBody>
      </p:sp>
      <p:sp>
        <p:nvSpPr>
          <p:cNvPr id="4" name="Slide Number Placeholder 3"/>
          <p:cNvSpPr>
            <a:spLocks noGrp="1"/>
          </p:cNvSpPr>
          <p:nvPr>
            <p:ph type="sldNum" sz="quarter" idx="5"/>
          </p:nvPr>
        </p:nvSpPr>
        <p:spPr/>
        <p:txBody>
          <a:bodyPr/>
          <a:lstStyle/>
          <a:p>
            <a:fld id="{48FD319C-DFC9-4B49-81C6-9D5FE043F3D8}" type="slidenum">
              <a:rPr lang="en-US" smtClean="0"/>
              <a:t>15</a:t>
            </a:fld>
            <a:endParaRPr lang="en-US"/>
          </a:p>
        </p:txBody>
      </p:sp>
    </p:spTree>
    <p:extLst>
      <p:ext uri="{BB962C8B-B14F-4D97-AF65-F5344CB8AC3E}">
        <p14:creationId xmlns:p14="http://schemas.microsoft.com/office/powerpoint/2010/main" val="1141931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This flowchart indicates our general methodological approach for this analysis.</a:t>
            </a:r>
          </a:p>
          <a:p>
            <a:pPr marL="171450" indent="-171450">
              <a:buFont typeface="Arial" panose="020B0604020202020204" pitchFamily="34" charset="0"/>
              <a:buChar char="•"/>
            </a:pPr>
            <a:r>
              <a:rPr lang="en-US"/>
              <a:t>We started with our two time slices for 2011 and 2019, filtered to only include data that was derived from NHD.</a:t>
            </a:r>
          </a:p>
          <a:p>
            <a:pPr marL="171450" indent="-171450">
              <a:buFont typeface="Arial" panose="020B0604020202020204" pitchFamily="34" charset="0"/>
              <a:buChar char="•"/>
            </a:pPr>
            <a:r>
              <a:rPr lang="en-US"/>
              <a:t>We then looked to see whether the OSM ID exists in both time slices.</a:t>
            </a:r>
          </a:p>
          <a:p>
            <a:pPr marL="628650" lvl="1" indent="-171450">
              <a:buFont typeface="Arial" panose="020B0604020202020204" pitchFamily="34" charset="0"/>
              <a:buChar char="•"/>
            </a:pPr>
            <a:r>
              <a:rPr lang="en-US"/>
              <a:t>If it does, we can query to find whether the geometry changed between the two time slices.</a:t>
            </a:r>
          </a:p>
          <a:p>
            <a:pPr marL="628650" lvl="1" indent="-171450">
              <a:buFont typeface="Arial" panose="020B0604020202020204" pitchFamily="34" charset="0"/>
              <a:buChar char="•"/>
            </a:pPr>
            <a:r>
              <a:rPr lang="en-US"/>
              <a:t>If the geometry did not change, then we classified the feature as NO CHANGE</a:t>
            </a:r>
          </a:p>
          <a:p>
            <a:pPr marL="628650" lvl="1" indent="-171450">
              <a:buFont typeface="Arial" panose="020B0604020202020204" pitchFamily="34" charset="0"/>
              <a:buChar char="•"/>
            </a:pPr>
            <a:r>
              <a:rPr lang="en-US"/>
              <a:t>If the geometry changed at all, then we classified the feature as CHANGE IN GEOMETRY</a:t>
            </a:r>
          </a:p>
          <a:p>
            <a:pPr marL="171450" lvl="0" indent="-171450">
              <a:buFont typeface="Arial" panose="020B0604020202020204" pitchFamily="34" charset="0"/>
              <a:buChar char="•"/>
            </a:pPr>
            <a:r>
              <a:rPr lang="en-US"/>
              <a:t>Stepping back, if the OSM ID did not exist in both years, we tested whether the feature was replaced by another feature, but with a different ID.</a:t>
            </a:r>
          </a:p>
          <a:p>
            <a:pPr marL="628650" lvl="1" indent="-171450">
              <a:buFont typeface="Arial" panose="020B0604020202020204" pitchFamily="34" charset="0"/>
              <a:buChar char="•"/>
            </a:pPr>
            <a:r>
              <a:rPr lang="en-US"/>
              <a:t>If this was the case, then the feature was REPLACED</a:t>
            </a:r>
          </a:p>
          <a:p>
            <a:pPr marL="171450" lvl="0" indent="-171450">
              <a:buFont typeface="Arial" panose="020B0604020202020204" pitchFamily="34" charset="0"/>
              <a:buChar char="•"/>
            </a:pPr>
            <a:r>
              <a:rPr lang="en-US"/>
              <a:t>If the feature does not get replaced we check what time slice this feature is in.</a:t>
            </a:r>
          </a:p>
          <a:p>
            <a:pPr marL="628650" lvl="1" indent="-171450">
              <a:buFont typeface="Arial" panose="020B0604020202020204" pitchFamily="34" charset="0"/>
              <a:buChar char="•"/>
            </a:pPr>
            <a:r>
              <a:rPr lang="en-US"/>
              <a:t>If the feature only exists in 2019 then we consider it an ADDITION</a:t>
            </a:r>
          </a:p>
          <a:p>
            <a:pPr marL="628650" lvl="1" indent="-171450">
              <a:buFont typeface="Arial" panose="020B0604020202020204" pitchFamily="34" charset="0"/>
              <a:buChar char="•"/>
            </a:pPr>
            <a:r>
              <a:rPr lang="en-US"/>
              <a:t>If the feature only exists in 2011 then we consider it a DELETION</a:t>
            </a:r>
          </a:p>
        </p:txBody>
      </p:sp>
      <p:sp>
        <p:nvSpPr>
          <p:cNvPr id="4" name="Slide Number Placeholder 3"/>
          <p:cNvSpPr>
            <a:spLocks noGrp="1"/>
          </p:cNvSpPr>
          <p:nvPr>
            <p:ph type="sldNum" sz="quarter" idx="5"/>
          </p:nvPr>
        </p:nvSpPr>
        <p:spPr/>
        <p:txBody>
          <a:bodyPr/>
          <a:lstStyle/>
          <a:p>
            <a:fld id="{48FD319C-DFC9-4B49-81C6-9D5FE043F3D8}" type="slidenum">
              <a:rPr lang="en-US" smtClean="0"/>
              <a:t>16</a:t>
            </a:fld>
            <a:endParaRPr lang="en-US"/>
          </a:p>
        </p:txBody>
      </p:sp>
    </p:spTree>
    <p:extLst>
      <p:ext uri="{BB962C8B-B14F-4D97-AF65-F5344CB8AC3E}">
        <p14:creationId xmlns:p14="http://schemas.microsoft.com/office/powerpoint/2010/main" val="336980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order to identify our various types of change we uploaded our 2011 and 2019 PBFs to a Postgres instance and used </a:t>
            </a:r>
            <a:r>
              <a:rPr lang="en-US" dirty="0" err="1"/>
              <a:t>PostGIS</a:t>
            </a:r>
            <a:r>
              <a:rPr lang="en-US" dirty="0"/>
              <a:t> functions to identify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started by querying for no-change vs. change. The query on the right shows an example of how we identified polygonal features that did not change.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Essentially we join on </a:t>
            </a:r>
            <a:r>
              <a:rPr lang="en-US" dirty="0" err="1"/>
              <a:t>osm_id</a:t>
            </a:r>
            <a:r>
              <a:rPr lang="en-US" dirty="0"/>
              <a:t> and identify whether the geometries are equal or not using the </a:t>
            </a:r>
            <a:r>
              <a:rPr lang="en-US" dirty="0" err="1"/>
              <a:t>PostGIS</a:t>
            </a:r>
            <a:r>
              <a:rPr lang="en-US" dirty="0"/>
              <a:t> function </a:t>
            </a:r>
            <a:r>
              <a:rPr lang="en-US" dirty="0" err="1"/>
              <a:t>ST_Equals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identifying the features that changed we further broke up the change into those 4 types of changes in geometry, replacements, deletions and additions</a:t>
            </a:r>
          </a:p>
        </p:txBody>
      </p:sp>
      <p:sp>
        <p:nvSpPr>
          <p:cNvPr id="4" name="Slide Number Placeholder 3"/>
          <p:cNvSpPr>
            <a:spLocks noGrp="1"/>
          </p:cNvSpPr>
          <p:nvPr>
            <p:ph type="sldNum" sz="quarter" idx="5"/>
          </p:nvPr>
        </p:nvSpPr>
        <p:spPr/>
        <p:txBody>
          <a:bodyPr/>
          <a:lstStyle/>
          <a:p>
            <a:fld id="{48FD319C-DFC9-4B49-81C6-9D5FE043F3D8}" type="slidenum">
              <a:rPr lang="en-US" smtClean="0"/>
              <a:t>17</a:t>
            </a:fld>
            <a:endParaRPr lang="en-US"/>
          </a:p>
        </p:txBody>
      </p:sp>
    </p:spTree>
    <p:extLst>
      <p:ext uri="{BB962C8B-B14F-4D97-AF65-F5344CB8AC3E}">
        <p14:creationId xmlns:p14="http://schemas.microsoft.com/office/powerpoint/2010/main" val="13215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Given that logic, we can see how NHD features fared from 2011-2019.</a:t>
            </a:r>
          </a:p>
          <a:p>
            <a:pPr marL="171450" indent="-171450">
              <a:buFont typeface="Arial" panose="020B0604020202020204" pitchFamily="34" charset="0"/>
              <a:buChar char="•"/>
            </a:pPr>
            <a:r>
              <a:rPr lang="en-US" dirty="0"/>
              <a:t>This chart shows the classification of polygonal features.</a:t>
            </a:r>
          </a:p>
          <a:p>
            <a:pPr marL="171450" indent="-171450">
              <a:buFont typeface="Arial" panose="020B0604020202020204" pitchFamily="34" charset="0"/>
              <a:buChar char="•"/>
            </a:pPr>
            <a:r>
              <a:rPr lang="en-US" dirty="0"/>
              <a:t>The vast majority of polygonal features did not change from 2011-2019.</a:t>
            </a:r>
          </a:p>
          <a:p>
            <a:pPr marL="171450" indent="-171450">
              <a:buFont typeface="Arial" panose="020B0604020202020204" pitchFamily="34" charset="0"/>
              <a:buChar char="•"/>
            </a:pPr>
            <a:r>
              <a:rPr lang="en-US" dirty="0"/>
              <a:t>The 11% that did change is </a:t>
            </a:r>
            <a:r>
              <a:rPr lang="en-US" sz="1200" dirty="0"/>
              <a:t>comprised</a:t>
            </a:r>
            <a:r>
              <a:rPr lang="en-US" dirty="0"/>
              <a:t> mostly of changes in geometry followed by deletions, additions, and replacements.</a:t>
            </a:r>
          </a:p>
        </p:txBody>
      </p:sp>
      <p:sp>
        <p:nvSpPr>
          <p:cNvPr id="4" name="Slide Number Placeholder 3"/>
          <p:cNvSpPr>
            <a:spLocks noGrp="1"/>
          </p:cNvSpPr>
          <p:nvPr>
            <p:ph type="sldNum" sz="quarter" idx="5"/>
          </p:nvPr>
        </p:nvSpPr>
        <p:spPr/>
        <p:txBody>
          <a:bodyPr/>
          <a:lstStyle/>
          <a:p>
            <a:fld id="{48FD319C-DFC9-4B49-81C6-9D5FE043F3D8}" type="slidenum">
              <a:rPr lang="en-US" smtClean="0"/>
              <a:t>18</a:t>
            </a:fld>
            <a:endParaRPr lang="en-US"/>
          </a:p>
        </p:txBody>
      </p:sp>
    </p:spTree>
    <p:extLst>
      <p:ext uri="{BB962C8B-B14F-4D97-AF65-F5344CB8AC3E}">
        <p14:creationId xmlns:p14="http://schemas.microsoft.com/office/powerpoint/2010/main" val="269532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This chart shows the classification of linear features.</a:t>
            </a:r>
          </a:p>
          <a:p>
            <a:pPr marL="171450" indent="-171450">
              <a:buFont typeface="Arial" panose="020B0604020202020204" pitchFamily="34" charset="0"/>
              <a:buChar char="•"/>
            </a:pPr>
            <a:r>
              <a:rPr lang="en-US"/>
              <a:t>Again, the vast majority of linear features did not change from 2011-2019. However, a larger proportion of linear features changes than polygonal features.</a:t>
            </a:r>
          </a:p>
          <a:p>
            <a:pPr marL="171450" indent="-171450">
              <a:buFont typeface="Arial" panose="020B0604020202020204" pitchFamily="34" charset="0"/>
              <a:buChar char="•"/>
            </a:pPr>
            <a:r>
              <a:rPr lang="en-US"/>
              <a:t>The 17% that did change is comprised mostly of changes in geometry followed by additions, deletions, and replacements.</a:t>
            </a:r>
          </a:p>
        </p:txBody>
      </p:sp>
      <p:sp>
        <p:nvSpPr>
          <p:cNvPr id="4" name="Slide Number Placeholder 3"/>
          <p:cNvSpPr>
            <a:spLocks noGrp="1"/>
          </p:cNvSpPr>
          <p:nvPr>
            <p:ph type="sldNum" sz="quarter" idx="5"/>
          </p:nvPr>
        </p:nvSpPr>
        <p:spPr/>
        <p:txBody>
          <a:bodyPr/>
          <a:lstStyle/>
          <a:p>
            <a:fld id="{48FD319C-DFC9-4B49-81C6-9D5FE043F3D8}" type="slidenum">
              <a:rPr lang="en-US" smtClean="0"/>
              <a:t>19</a:t>
            </a:fld>
            <a:endParaRPr lang="en-US"/>
          </a:p>
        </p:txBody>
      </p:sp>
    </p:spTree>
    <p:extLst>
      <p:ext uri="{BB962C8B-B14F-4D97-AF65-F5344CB8AC3E}">
        <p14:creationId xmlns:p14="http://schemas.microsoft.com/office/powerpoint/2010/main" val="209030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To start, we wanted to provide some context on why we are focusing on water.</a:t>
            </a:r>
          </a:p>
          <a:p>
            <a:pPr marL="171450" indent="-171450">
              <a:buFont typeface="Arial" panose="020B0604020202020204" pitchFamily="34" charset="0"/>
              <a:buChar char="•"/>
            </a:pPr>
            <a:r>
              <a:rPr lang="en-US" dirty="0"/>
              <a:t>Water features, along with other natural features provide important geographic context in OSM. </a:t>
            </a:r>
          </a:p>
          <a:p>
            <a:pPr marL="171450" indent="-171450">
              <a:buFont typeface="Arial" panose="020B0604020202020204" pitchFamily="34" charset="0"/>
              <a:buChar char="•"/>
            </a:pPr>
            <a:r>
              <a:rPr lang="en-US" dirty="0"/>
              <a:t>They are also an important natural resource – so knowing where water features are is important.</a:t>
            </a:r>
          </a:p>
          <a:p>
            <a:pPr marL="171450" indent="-171450">
              <a:buFont typeface="Arial" panose="020B0604020202020204" pitchFamily="34" charset="0"/>
              <a:buChar char="•"/>
            </a:pPr>
            <a:r>
              <a:rPr lang="en-US" dirty="0"/>
              <a:t>Water can also be an important barrier or facilitator to human movement. Other OSM features such as bridges, piers, and ferry routes are linked to our representation of water in OSM.</a:t>
            </a:r>
          </a:p>
          <a:p>
            <a:pPr marL="171450" indent="-171450">
              <a:buFont typeface="Arial" panose="020B0604020202020204" pitchFamily="34" charset="0"/>
              <a:buChar char="•"/>
            </a:pPr>
            <a:r>
              <a:rPr lang="en-US" dirty="0"/>
              <a:t>Analyzing water presents a great opportunity to study the role of bulk imports in OSM. </a:t>
            </a:r>
          </a:p>
        </p:txBody>
      </p:sp>
      <p:sp>
        <p:nvSpPr>
          <p:cNvPr id="4" name="Slide Number Placeholder 3"/>
          <p:cNvSpPr>
            <a:spLocks noGrp="1"/>
          </p:cNvSpPr>
          <p:nvPr>
            <p:ph type="sldNum" sz="quarter" idx="5"/>
          </p:nvPr>
        </p:nvSpPr>
        <p:spPr/>
        <p:txBody>
          <a:bodyPr/>
          <a:lstStyle/>
          <a:p>
            <a:fld id="{48FD319C-DFC9-4B49-81C6-9D5FE043F3D8}" type="slidenum">
              <a:rPr lang="en-US" smtClean="0"/>
              <a:t>2</a:t>
            </a:fld>
            <a:endParaRPr lang="en-US"/>
          </a:p>
        </p:txBody>
      </p:sp>
    </p:spTree>
    <p:extLst>
      <p:ext uri="{BB962C8B-B14F-4D97-AF65-F5344CB8AC3E}">
        <p14:creationId xmlns:p14="http://schemas.microsoft.com/office/powerpoint/2010/main" val="233825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For the next few slides we will be illustrating change in water data</a:t>
            </a:r>
          </a:p>
          <a:p>
            <a:pPr marL="171450" indent="-171450">
              <a:buFont typeface="Arial" panose="020B0604020202020204" pitchFamily="34" charset="0"/>
              <a:buChar char="•"/>
            </a:pPr>
            <a:r>
              <a:rPr lang="en-US" dirty="0"/>
              <a:t>In order to do that we will show three images per set</a:t>
            </a:r>
          </a:p>
          <a:p>
            <a:pPr marL="171450" indent="-171450">
              <a:buFont typeface="Arial" panose="020B0604020202020204" pitchFamily="34" charset="0"/>
              <a:buChar char="•"/>
            </a:pPr>
            <a:r>
              <a:rPr lang="en-US" dirty="0"/>
              <a:t>The first will be an image of the features in 2011</a:t>
            </a:r>
          </a:p>
          <a:p>
            <a:pPr marL="171450" indent="-171450">
              <a:buFont typeface="Arial" panose="020B0604020202020204" pitchFamily="34" charset="0"/>
              <a:buChar char="•"/>
            </a:pPr>
            <a:r>
              <a:rPr lang="en-US" dirty="0"/>
              <a:t>The second will be an image of the features in 2019</a:t>
            </a:r>
          </a:p>
          <a:p>
            <a:pPr marL="171450" indent="-171450">
              <a:buFont typeface="Arial" panose="020B0604020202020204" pitchFamily="34" charset="0"/>
              <a:buChar char="•"/>
            </a:pPr>
            <a:r>
              <a:rPr lang="en-US" dirty="0"/>
              <a:t>And the final image will indicate the features that changed between our two time slices</a:t>
            </a:r>
          </a:p>
        </p:txBody>
      </p:sp>
      <p:sp>
        <p:nvSpPr>
          <p:cNvPr id="4" name="Slide Number Placeholder 3"/>
          <p:cNvSpPr>
            <a:spLocks noGrp="1"/>
          </p:cNvSpPr>
          <p:nvPr>
            <p:ph type="sldNum" sz="quarter" idx="5"/>
          </p:nvPr>
        </p:nvSpPr>
        <p:spPr/>
        <p:txBody>
          <a:bodyPr/>
          <a:lstStyle/>
          <a:p>
            <a:fld id="{48FD319C-DFC9-4B49-81C6-9D5FE043F3D8}" type="slidenum">
              <a:rPr lang="en-US" smtClean="0"/>
              <a:t>20</a:t>
            </a:fld>
            <a:endParaRPr lang="en-US"/>
          </a:p>
        </p:txBody>
      </p:sp>
    </p:spTree>
    <p:extLst>
      <p:ext uri="{BB962C8B-B14F-4D97-AF65-F5344CB8AC3E}">
        <p14:creationId xmlns:p14="http://schemas.microsoft.com/office/powerpoint/2010/main" val="1519863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We’ll start by showing an example of change in geometry.</a:t>
            </a:r>
          </a:p>
          <a:p>
            <a:pPr marL="171450" indent="-171450">
              <a:buFont typeface="Arial" panose="020B0604020202020204" pitchFamily="34" charset="0"/>
              <a:buChar char="•"/>
            </a:pPr>
            <a:r>
              <a:rPr lang="en-US"/>
              <a:t>This image shows features in 2011.</a:t>
            </a:r>
          </a:p>
        </p:txBody>
      </p:sp>
      <p:sp>
        <p:nvSpPr>
          <p:cNvPr id="4" name="Slide Number Placeholder 3"/>
          <p:cNvSpPr>
            <a:spLocks noGrp="1"/>
          </p:cNvSpPr>
          <p:nvPr>
            <p:ph type="sldNum" sz="quarter" idx="5"/>
          </p:nvPr>
        </p:nvSpPr>
        <p:spPr/>
        <p:txBody>
          <a:bodyPr/>
          <a:lstStyle/>
          <a:p>
            <a:fld id="{48FD319C-DFC9-4B49-81C6-9D5FE043F3D8}" type="slidenum">
              <a:rPr lang="en-US" smtClean="0"/>
              <a:t>21</a:t>
            </a:fld>
            <a:endParaRPr lang="en-US"/>
          </a:p>
        </p:txBody>
      </p:sp>
    </p:spTree>
    <p:extLst>
      <p:ext uri="{BB962C8B-B14F-4D97-AF65-F5344CB8AC3E}">
        <p14:creationId xmlns:p14="http://schemas.microsoft.com/office/powerpoint/2010/main" val="1794844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This image shows features in 2019.</a:t>
            </a:r>
          </a:p>
        </p:txBody>
      </p:sp>
      <p:sp>
        <p:nvSpPr>
          <p:cNvPr id="4" name="Slide Number Placeholder 3"/>
          <p:cNvSpPr>
            <a:spLocks noGrp="1"/>
          </p:cNvSpPr>
          <p:nvPr>
            <p:ph type="sldNum" sz="quarter" idx="5"/>
          </p:nvPr>
        </p:nvSpPr>
        <p:spPr/>
        <p:txBody>
          <a:bodyPr/>
          <a:lstStyle/>
          <a:p>
            <a:fld id="{48FD319C-DFC9-4B49-81C6-9D5FE043F3D8}" type="slidenum">
              <a:rPr lang="en-US" smtClean="0"/>
              <a:t>22</a:t>
            </a:fld>
            <a:endParaRPr lang="en-US"/>
          </a:p>
        </p:txBody>
      </p:sp>
    </p:spTree>
    <p:extLst>
      <p:ext uri="{BB962C8B-B14F-4D97-AF65-F5344CB8AC3E}">
        <p14:creationId xmlns:p14="http://schemas.microsoft.com/office/powerpoint/2010/main" val="2307919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And finally this image shows features that were classified as having changes in their geometry between 2011-2019</a:t>
            </a:r>
          </a:p>
        </p:txBody>
      </p:sp>
      <p:sp>
        <p:nvSpPr>
          <p:cNvPr id="4" name="Slide Number Placeholder 3"/>
          <p:cNvSpPr>
            <a:spLocks noGrp="1"/>
          </p:cNvSpPr>
          <p:nvPr>
            <p:ph type="sldNum" sz="quarter" idx="5"/>
          </p:nvPr>
        </p:nvSpPr>
        <p:spPr/>
        <p:txBody>
          <a:bodyPr/>
          <a:lstStyle/>
          <a:p>
            <a:fld id="{48FD319C-DFC9-4B49-81C6-9D5FE043F3D8}" type="slidenum">
              <a:rPr lang="en-US" smtClean="0"/>
              <a:t>23</a:t>
            </a:fld>
            <a:endParaRPr lang="en-US"/>
          </a:p>
        </p:txBody>
      </p:sp>
    </p:spTree>
    <p:extLst>
      <p:ext uri="{BB962C8B-B14F-4D97-AF65-F5344CB8AC3E}">
        <p14:creationId xmlns:p14="http://schemas.microsoft.com/office/powerpoint/2010/main" val="4097804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This next set of images will  show the concept of replacement.</a:t>
            </a:r>
          </a:p>
          <a:p>
            <a:pPr marL="171450" indent="-171450">
              <a:buFont typeface="Arial" panose="020B0604020202020204" pitchFamily="34" charset="0"/>
              <a:buChar char="•"/>
            </a:pPr>
            <a:r>
              <a:rPr lang="en-US"/>
              <a:t>This image shows features in 2011.</a:t>
            </a:r>
          </a:p>
        </p:txBody>
      </p:sp>
      <p:sp>
        <p:nvSpPr>
          <p:cNvPr id="4" name="Slide Number Placeholder 3"/>
          <p:cNvSpPr>
            <a:spLocks noGrp="1"/>
          </p:cNvSpPr>
          <p:nvPr>
            <p:ph type="sldNum" sz="quarter" idx="5"/>
          </p:nvPr>
        </p:nvSpPr>
        <p:spPr/>
        <p:txBody>
          <a:bodyPr/>
          <a:lstStyle/>
          <a:p>
            <a:fld id="{48FD319C-DFC9-4B49-81C6-9D5FE043F3D8}" type="slidenum">
              <a:rPr lang="en-US" smtClean="0"/>
              <a:t>24</a:t>
            </a:fld>
            <a:endParaRPr lang="en-US"/>
          </a:p>
        </p:txBody>
      </p:sp>
    </p:spTree>
    <p:extLst>
      <p:ext uri="{BB962C8B-B14F-4D97-AF65-F5344CB8AC3E}">
        <p14:creationId xmlns:p14="http://schemas.microsoft.com/office/powerpoint/2010/main" val="1329720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This image shows features in 2019</a:t>
            </a:r>
          </a:p>
        </p:txBody>
      </p:sp>
      <p:sp>
        <p:nvSpPr>
          <p:cNvPr id="4" name="Slide Number Placeholder 3"/>
          <p:cNvSpPr>
            <a:spLocks noGrp="1"/>
          </p:cNvSpPr>
          <p:nvPr>
            <p:ph type="sldNum" sz="quarter" idx="5"/>
          </p:nvPr>
        </p:nvSpPr>
        <p:spPr/>
        <p:txBody>
          <a:bodyPr/>
          <a:lstStyle/>
          <a:p>
            <a:fld id="{48FD319C-DFC9-4B49-81C6-9D5FE043F3D8}" type="slidenum">
              <a:rPr lang="en-US" smtClean="0"/>
              <a:t>25</a:t>
            </a:fld>
            <a:endParaRPr lang="en-US"/>
          </a:p>
        </p:txBody>
      </p:sp>
    </p:spTree>
    <p:extLst>
      <p:ext uri="{BB962C8B-B14F-4D97-AF65-F5344CB8AC3E}">
        <p14:creationId xmlns:p14="http://schemas.microsoft.com/office/powerpoint/2010/main" val="797337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And finally here we have features that were classified as replacements shown in orange.</a:t>
            </a:r>
          </a:p>
          <a:p>
            <a:pPr marL="171450" indent="-171450">
              <a:buFont typeface="Arial" panose="020B0604020202020204" pitchFamily="34" charset="0"/>
              <a:buChar char="•"/>
            </a:pPr>
            <a:r>
              <a:rPr lang="en-US"/>
              <a:t>These features have different IDs than those in 2011 and occupy the same geographic area. We view these features as replacements for older features in 2011.</a:t>
            </a:r>
          </a:p>
        </p:txBody>
      </p:sp>
      <p:sp>
        <p:nvSpPr>
          <p:cNvPr id="4" name="Slide Number Placeholder 3"/>
          <p:cNvSpPr>
            <a:spLocks noGrp="1"/>
          </p:cNvSpPr>
          <p:nvPr>
            <p:ph type="sldNum" sz="quarter" idx="5"/>
          </p:nvPr>
        </p:nvSpPr>
        <p:spPr/>
        <p:txBody>
          <a:bodyPr/>
          <a:lstStyle/>
          <a:p>
            <a:fld id="{48FD319C-DFC9-4B49-81C6-9D5FE043F3D8}" type="slidenum">
              <a:rPr lang="en-US" smtClean="0"/>
              <a:t>26</a:t>
            </a:fld>
            <a:endParaRPr lang="en-US"/>
          </a:p>
        </p:txBody>
      </p:sp>
    </p:spTree>
    <p:extLst>
      <p:ext uri="{BB962C8B-B14F-4D97-AF65-F5344CB8AC3E}">
        <p14:creationId xmlns:p14="http://schemas.microsoft.com/office/powerpoint/2010/main" val="3082237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Our last set of images shows deletions.</a:t>
            </a:r>
          </a:p>
          <a:p>
            <a:pPr marL="171450" indent="-171450">
              <a:buFont typeface="Arial" panose="020B0604020202020204" pitchFamily="34" charset="0"/>
              <a:buChar char="•"/>
            </a:pPr>
            <a:r>
              <a:rPr lang="en-US"/>
              <a:t>This image shows features in 2011.</a:t>
            </a:r>
          </a:p>
        </p:txBody>
      </p:sp>
      <p:sp>
        <p:nvSpPr>
          <p:cNvPr id="4" name="Slide Number Placeholder 3"/>
          <p:cNvSpPr>
            <a:spLocks noGrp="1"/>
          </p:cNvSpPr>
          <p:nvPr>
            <p:ph type="sldNum" sz="quarter" idx="5"/>
          </p:nvPr>
        </p:nvSpPr>
        <p:spPr/>
        <p:txBody>
          <a:bodyPr/>
          <a:lstStyle/>
          <a:p>
            <a:fld id="{48FD319C-DFC9-4B49-81C6-9D5FE043F3D8}" type="slidenum">
              <a:rPr lang="en-US" smtClean="0"/>
              <a:t>27</a:t>
            </a:fld>
            <a:endParaRPr lang="en-US"/>
          </a:p>
        </p:txBody>
      </p:sp>
    </p:spTree>
    <p:extLst>
      <p:ext uri="{BB962C8B-B14F-4D97-AF65-F5344CB8AC3E}">
        <p14:creationId xmlns:p14="http://schemas.microsoft.com/office/powerpoint/2010/main" val="1201679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This image shows features in 2019</a:t>
            </a:r>
          </a:p>
        </p:txBody>
      </p:sp>
      <p:sp>
        <p:nvSpPr>
          <p:cNvPr id="4" name="Slide Number Placeholder 3"/>
          <p:cNvSpPr>
            <a:spLocks noGrp="1"/>
          </p:cNvSpPr>
          <p:nvPr>
            <p:ph type="sldNum" sz="quarter" idx="5"/>
          </p:nvPr>
        </p:nvSpPr>
        <p:spPr/>
        <p:txBody>
          <a:bodyPr/>
          <a:lstStyle/>
          <a:p>
            <a:fld id="{48FD319C-DFC9-4B49-81C6-9D5FE043F3D8}" type="slidenum">
              <a:rPr lang="en-US" smtClean="0"/>
              <a:t>28</a:t>
            </a:fld>
            <a:endParaRPr lang="en-US"/>
          </a:p>
        </p:txBody>
      </p:sp>
    </p:spTree>
    <p:extLst>
      <p:ext uri="{BB962C8B-B14F-4D97-AF65-F5344CB8AC3E}">
        <p14:creationId xmlns:p14="http://schemas.microsoft.com/office/powerpoint/2010/main" val="198831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The feature that was deleted between 2011 and 2019 is shown in red. </a:t>
            </a:r>
          </a:p>
        </p:txBody>
      </p:sp>
      <p:sp>
        <p:nvSpPr>
          <p:cNvPr id="4" name="Slide Number Placeholder 3"/>
          <p:cNvSpPr>
            <a:spLocks noGrp="1"/>
          </p:cNvSpPr>
          <p:nvPr>
            <p:ph type="sldNum" sz="quarter" idx="5"/>
          </p:nvPr>
        </p:nvSpPr>
        <p:spPr/>
        <p:txBody>
          <a:bodyPr/>
          <a:lstStyle/>
          <a:p>
            <a:fld id="{48FD319C-DFC9-4B49-81C6-9D5FE043F3D8}" type="slidenum">
              <a:rPr lang="en-US" smtClean="0"/>
              <a:t>29</a:t>
            </a:fld>
            <a:endParaRPr lang="en-US"/>
          </a:p>
        </p:txBody>
      </p:sp>
    </p:spTree>
    <p:extLst>
      <p:ext uri="{BB962C8B-B14F-4D97-AF65-F5344CB8AC3E}">
        <p14:creationId xmlns:p14="http://schemas.microsoft.com/office/powerpoint/2010/main" val="1958466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We will get back to bulk imports in a second, but</a:t>
            </a:r>
          </a:p>
          <a:p>
            <a:pPr marL="171450" indent="-171450">
              <a:buFont typeface="Arial" panose="020B0604020202020204" pitchFamily="34" charset="0"/>
              <a:buChar char="•"/>
            </a:pPr>
            <a:r>
              <a:rPr lang="en-US" dirty="0"/>
              <a:t>One other reason why we chose water is that it has been traditionally </a:t>
            </a:r>
            <a:r>
              <a:rPr lang="en-US" dirty="0" err="1"/>
              <a:t>undermapped</a:t>
            </a:r>
            <a:r>
              <a:rPr lang="en-US" dirty="0"/>
              <a:t> in OSM.</a:t>
            </a:r>
          </a:p>
          <a:p>
            <a:pPr marL="171450" indent="-171450">
              <a:buFont typeface="Arial" panose="020B0604020202020204" pitchFamily="34" charset="0"/>
              <a:buChar char="•"/>
            </a:pPr>
            <a:r>
              <a:rPr lang="en-US" dirty="0"/>
              <a:t>This graph shows the usage of natural=water and waterway tags vs. highway tags over time in Minnesota </a:t>
            </a:r>
          </a:p>
          <a:p>
            <a:pPr marL="171450" indent="-171450">
              <a:buFont typeface="Arial" panose="020B0604020202020204" pitchFamily="34" charset="0"/>
              <a:buChar char="•"/>
            </a:pPr>
            <a:r>
              <a:rPr lang="en-US" dirty="0"/>
              <a:t>While feature counts don’t tell the whole story, this graph illustrates two things. </a:t>
            </a:r>
          </a:p>
          <a:p>
            <a:pPr marL="628650" lvl="1" indent="-171450">
              <a:buFont typeface="Arial" panose="020B0604020202020204" pitchFamily="34" charset="0"/>
              <a:buChar char="•"/>
            </a:pPr>
            <a:r>
              <a:rPr lang="en-US" dirty="0"/>
              <a:t>The first is that there is a difference in the relative rates of feature creation over time between road features and water features.</a:t>
            </a:r>
          </a:p>
          <a:p>
            <a:pPr marL="628650" lvl="1" indent="-171450">
              <a:buFont typeface="Arial" panose="020B0604020202020204" pitchFamily="34" charset="0"/>
              <a:buChar char="•"/>
            </a:pPr>
            <a:r>
              <a:rPr lang="en-US" dirty="0"/>
              <a:t>The second is how important bulk imports are in contributing to map completeness.</a:t>
            </a:r>
          </a:p>
        </p:txBody>
      </p:sp>
      <p:sp>
        <p:nvSpPr>
          <p:cNvPr id="4" name="Slide Number Placeholder 3"/>
          <p:cNvSpPr>
            <a:spLocks noGrp="1"/>
          </p:cNvSpPr>
          <p:nvPr>
            <p:ph type="sldNum" sz="quarter" idx="5"/>
          </p:nvPr>
        </p:nvSpPr>
        <p:spPr/>
        <p:txBody>
          <a:bodyPr/>
          <a:lstStyle/>
          <a:p>
            <a:fld id="{48FD319C-DFC9-4B49-81C6-9D5FE043F3D8}" type="slidenum">
              <a:rPr lang="en-US" smtClean="0"/>
              <a:t>3</a:t>
            </a:fld>
            <a:endParaRPr lang="en-US"/>
          </a:p>
        </p:txBody>
      </p:sp>
    </p:spTree>
    <p:extLst>
      <p:ext uri="{BB962C8B-B14F-4D97-AF65-F5344CB8AC3E}">
        <p14:creationId xmlns:p14="http://schemas.microsoft.com/office/powerpoint/2010/main" val="466308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Next we will be illustrating additions.</a:t>
            </a:r>
          </a:p>
          <a:p>
            <a:pPr marL="171450" indent="-171450">
              <a:buFont typeface="Arial" panose="020B0604020202020204" pitchFamily="34" charset="0"/>
              <a:buChar char="•"/>
            </a:pPr>
            <a:r>
              <a:rPr lang="en-US"/>
              <a:t>This image shows features in 2011.</a:t>
            </a:r>
          </a:p>
        </p:txBody>
      </p:sp>
      <p:sp>
        <p:nvSpPr>
          <p:cNvPr id="4" name="Slide Number Placeholder 3"/>
          <p:cNvSpPr>
            <a:spLocks noGrp="1"/>
          </p:cNvSpPr>
          <p:nvPr>
            <p:ph type="sldNum" sz="quarter" idx="5"/>
          </p:nvPr>
        </p:nvSpPr>
        <p:spPr/>
        <p:txBody>
          <a:bodyPr/>
          <a:lstStyle/>
          <a:p>
            <a:fld id="{48FD319C-DFC9-4B49-81C6-9D5FE043F3D8}" type="slidenum">
              <a:rPr lang="en-US" smtClean="0"/>
              <a:t>30</a:t>
            </a:fld>
            <a:endParaRPr lang="en-US"/>
          </a:p>
        </p:txBody>
      </p:sp>
    </p:spTree>
    <p:extLst>
      <p:ext uri="{BB962C8B-B14F-4D97-AF65-F5344CB8AC3E}">
        <p14:creationId xmlns:p14="http://schemas.microsoft.com/office/powerpoint/2010/main" val="882829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And here we have features in 2019</a:t>
            </a:r>
          </a:p>
        </p:txBody>
      </p:sp>
      <p:sp>
        <p:nvSpPr>
          <p:cNvPr id="4" name="Slide Number Placeholder 3"/>
          <p:cNvSpPr>
            <a:spLocks noGrp="1"/>
          </p:cNvSpPr>
          <p:nvPr>
            <p:ph type="sldNum" sz="quarter" idx="5"/>
          </p:nvPr>
        </p:nvSpPr>
        <p:spPr/>
        <p:txBody>
          <a:bodyPr/>
          <a:lstStyle/>
          <a:p>
            <a:fld id="{48FD319C-DFC9-4B49-81C6-9D5FE043F3D8}" type="slidenum">
              <a:rPr lang="en-US" smtClean="0"/>
              <a:t>31</a:t>
            </a:fld>
            <a:endParaRPr lang="en-US"/>
          </a:p>
        </p:txBody>
      </p:sp>
    </p:spTree>
    <p:extLst>
      <p:ext uri="{BB962C8B-B14F-4D97-AF65-F5344CB8AC3E}">
        <p14:creationId xmlns:p14="http://schemas.microsoft.com/office/powerpoint/2010/main" val="2579310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And finally we have features that are considered additions shown in green. </a:t>
            </a:r>
          </a:p>
          <a:p>
            <a:pPr marL="171450" indent="-171450">
              <a:buFont typeface="Arial" panose="020B0604020202020204" pitchFamily="34" charset="0"/>
              <a:buChar char="•"/>
            </a:pPr>
            <a:r>
              <a:rPr lang="en-US"/>
              <a:t>These are features that were added between 2011 and 2019.</a:t>
            </a:r>
          </a:p>
        </p:txBody>
      </p:sp>
      <p:sp>
        <p:nvSpPr>
          <p:cNvPr id="4" name="Slide Number Placeholder 3"/>
          <p:cNvSpPr>
            <a:spLocks noGrp="1"/>
          </p:cNvSpPr>
          <p:nvPr>
            <p:ph type="sldNum" sz="quarter" idx="5"/>
          </p:nvPr>
        </p:nvSpPr>
        <p:spPr/>
        <p:txBody>
          <a:bodyPr/>
          <a:lstStyle/>
          <a:p>
            <a:fld id="{48FD319C-DFC9-4B49-81C6-9D5FE043F3D8}" type="slidenum">
              <a:rPr lang="en-US" smtClean="0"/>
              <a:t>32</a:t>
            </a:fld>
            <a:endParaRPr lang="en-US"/>
          </a:p>
        </p:txBody>
      </p:sp>
    </p:spTree>
    <p:extLst>
      <p:ext uri="{BB962C8B-B14F-4D97-AF65-F5344CB8AC3E}">
        <p14:creationId xmlns:p14="http://schemas.microsoft.com/office/powerpoint/2010/main" val="4207582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Next, we wanted to present a simple website with some examples of change that are displayed with a slider effect between 2011 and 2019</a:t>
            </a:r>
          </a:p>
        </p:txBody>
      </p:sp>
      <p:sp>
        <p:nvSpPr>
          <p:cNvPr id="4" name="Slide Number Placeholder 3"/>
          <p:cNvSpPr>
            <a:spLocks noGrp="1"/>
          </p:cNvSpPr>
          <p:nvPr>
            <p:ph type="sldNum" sz="quarter" idx="5"/>
          </p:nvPr>
        </p:nvSpPr>
        <p:spPr/>
        <p:txBody>
          <a:bodyPr/>
          <a:lstStyle/>
          <a:p>
            <a:fld id="{48FD319C-DFC9-4B49-81C6-9D5FE043F3D8}" type="slidenum">
              <a:rPr lang="en-US" smtClean="0"/>
              <a:t>33</a:t>
            </a:fld>
            <a:endParaRPr lang="en-US"/>
          </a:p>
        </p:txBody>
      </p:sp>
    </p:spTree>
    <p:extLst>
      <p:ext uri="{BB962C8B-B14F-4D97-AF65-F5344CB8AC3E}">
        <p14:creationId xmlns:p14="http://schemas.microsoft.com/office/powerpoint/2010/main" val="4121158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This chart shows the classification of linear features.</a:t>
            </a:r>
          </a:p>
          <a:p>
            <a:pPr marL="171450" indent="-171450">
              <a:buFont typeface="Arial" panose="020B0604020202020204" pitchFamily="34" charset="0"/>
              <a:buChar char="•"/>
            </a:pPr>
            <a:r>
              <a:rPr lang="en-US" dirty="0"/>
              <a:t>Again, the vast majority of linear features did not change from 2011-2019. However, a larger proportion of linear features changes than polygonal features.</a:t>
            </a:r>
          </a:p>
          <a:p>
            <a:pPr marL="171450" indent="-171450">
              <a:buFont typeface="Arial" panose="020B0604020202020204" pitchFamily="34" charset="0"/>
              <a:buChar char="•"/>
            </a:pPr>
            <a:r>
              <a:rPr lang="en-US" dirty="0"/>
              <a:t>The 17% that did change is comprised mostly of changes in geometry followed by additions, deletions, and replacements.</a:t>
            </a:r>
          </a:p>
        </p:txBody>
      </p:sp>
      <p:sp>
        <p:nvSpPr>
          <p:cNvPr id="4" name="Slide Number Placeholder 3"/>
          <p:cNvSpPr>
            <a:spLocks noGrp="1"/>
          </p:cNvSpPr>
          <p:nvPr>
            <p:ph type="sldNum" sz="quarter" idx="5"/>
          </p:nvPr>
        </p:nvSpPr>
        <p:spPr/>
        <p:txBody>
          <a:bodyPr/>
          <a:lstStyle/>
          <a:p>
            <a:fld id="{48FD319C-DFC9-4B49-81C6-9D5FE043F3D8}" type="slidenum">
              <a:rPr lang="en-US" smtClean="0"/>
              <a:t>34</a:t>
            </a:fld>
            <a:endParaRPr lang="en-US"/>
          </a:p>
        </p:txBody>
      </p:sp>
    </p:spTree>
    <p:extLst>
      <p:ext uri="{BB962C8B-B14F-4D97-AF65-F5344CB8AC3E}">
        <p14:creationId xmlns:p14="http://schemas.microsoft.com/office/powerpoint/2010/main" val="3759189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In conclusion, we learned just how important bulk imports can be for increasing the amount of OSM data in a given region</a:t>
            </a:r>
          </a:p>
          <a:p>
            <a:pPr marL="171450" indent="-171450">
              <a:buFont typeface="Arial" panose="020B0604020202020204" pitchFamily="34" charset="0"/>
              <a:buChar char="•"/>
            </a:pPr>
            <a:r>
              <a:rPr lang="en-US" dirty="0"/>
              <a:t>The combination of a rich wall-to-wall dataset like NHD with an active OSM community creates an excellent opportunity to enhance data quality</a:t>
            </a:r>
          </a:p>
          <a:p>
            <a:pPr marL="171450" indent="-171450">
              <a:buFont typeface="Arial" panose="020B0604020202020204" pitchFamily="34" charset="0"/>
              <a:buChar char="•"/>
            </a:pPr>
            <a:r>
              <a:rPr lang="en-US" dirty="0"/>
              <a:t>We also learned just how difficult it can be to track features over time due to processes like additions, deletions, and replacements. </a:t>
            </a:r>
          </a:p>
        </p:txBody>
      </p:sp>
      <p:sp>
        <p:nvSpPr>
          <p:cNvPr id="4" name="Slide Number Placeholder 3"/>
          <p:cNvSpPr>
            <a:spLocks noGrp="1"/>
          </p:cNvSpPr>
          <p:nvPr>
            <p:ph type="sldNum" sz="quarter" idx="5"/>
          </p:nvPr>
        </p:nvSpPr>
        <p:spPr/>
        <p:txBody>
          <a:bodyPr/>
          <a:lstStyle/>
          <a:p>
            <a:fld id="{48FD319C-DFC9-4B49-81C6-9D5FE043F3D8}" type="slidenum">
              <a:rPr lang="en-US" smtClean="0"/>
              <a:t>35</a:t>
            </a:fld>
            <a:endParaRPr lang="en-US"/>
          </a:p>
        </p:txBody>
      </p:sp>
    </p:spTree>
    <p:extLst>
      <p:ext uri="{BB962C8B-B14F-4D97-AF65-F5344CB8AC3E}">
        <p14:creationId xmlns:p14="http://schemas.microsoft.com/office/powerpoint/2010/main" val="10134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MATT:</a:t>
            </a:r>
          </a:p>
          <a:p>
            <a:pPr marL="171450" indent="-171450">
              <a:buFont typeface="Arial" panose="020B0604020202020204" pitchFamily="34" charset="0"/>
              <a:buChar char="•"/>
            </a:pPr>
            <a:r>
              <a:rPr lang="en-US" dirty="0"/>
              <a:t>There is a lot of room for expanding this analysis in the future.</a:t>
            </a:r>
          </a:p>
          <a:p>
            <a:pPr marL="171450" indent="-171450">
              <a:buFont typeface="Arial" panose="020B0604020202020204" pitchFamily="34" charset="0"/>
              <a:buChar char="•"/>
            </a:pPr>
            <a:r>
              <a:rPr lang="en-US" dirty="0"/>
              <a:t>We are interested to know how bulk imported data affected editing rates in OSM. Can we test the hypothesis that bulk imports stifle community edits?</a:t>
            </a:r>
          </a:p>
          <a:p>
            <a:pPr marL="171450" indent="-171450">
              <a:buFont typeface="Arial" panose="020B0604020202020204" pitchFamily="34" charset="0"/>
              <a:buChar char="•"/>
            </a:pPr>
            <a:r>
              <a:rPr lang="en-US" dirty="0"/>
              <a:t>Another topic we are curious about is how data that is updated in parallel to OSM compares to OSM. Is there room for a validation feedback loop between NHD and OSM?</a:t>
            </a:r>
          </a:p>
          <a:p>
            <a:pPr marL="171450" indent="-171450">
              <a:buFont typeface="Arial" panose="020B0604020202020204" pitchFamily="34" charset="0"/>
              <a:buChar char="•"/>
            </a:pPr>
            <a:r>
              <a:rPr lang="en-US" dirty="0"/>
              <a:t>We did not take into consideration tag changes in this analysis. This would be a good topic to explore later.</a:t>
            </a:r>
          </a:p>
          <a:p>
            <a:pPr marL="171450" indent="-171450">
              <a:buFont typeface="Arial" panose="020B0604020202020204" pitchFamily="34" charset="0"/>
              <a:buChar char="•"/>
            </a:pPr>
            <a:r>
              <a:rPr lang="en-US" dirty="0"/>
              <a:t>Finally, we’d love to present our work in an interactive viewer rather than static images.</a:t>
            </a:r>
          </a:p>
        </p:txBody>
      </p:sp>
      <p:sp>
        <p:nvSpPr>
          <p:cNvPr id="4" name="Slide Number Placeholder 3"/>
          <p:cNvSpPr>
            <a:spLocks noGrp="1"/>
          </p:cNvSpPr>
          <p:nvPr>
            <p:ph type="sldNum" sz="quarter" idx="5"/>
          </p:nvPr>
        </p:nvSpPr>
        <p:spPr/>
        <p:txBody>
          <a:bodyPr/>
          <a:lstStyle/>
          <a:p>
            <a:fld id="{48FD319C-DFC9-4B49-81C6-9D5FE043F3D8}" type="slidenum">
              <a:rPr lang="en-US" smtClean="0"/>
              <a:t>36</a:t>
            </a:fld>
            <a:endParaRPr lang="en-US"/>
          </a:p>
        </p:txBody>
      </p:sp>
    </p:spTree>
    <p:extLst>
      <p:ext uri="{BB962C8B-B14F-4D97-AF65-F5344CB8AC3E}">
        <p14:creationId xmlns:p14="http://schemas.microsoft.com/office/powerpoint/2010/main" val="397790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We’d like to thank the </a:t>
            </a:r>
            <a:r>
              <a:rPr lang="en-US" dirty="0" err="1"/>
              <a:t>Critigen</a:t>
            </a:r>
            <a:r>
              <a:rPr lang="en-US" dirty="0"/>
              <a:t> team for there help making this project a reality.</a:t>
            </a:r>
          </a:p>
        </p:txBody>
      </p:sp>
      <p:sp>
        <p:nvSpPr>
          <p:cNvPr id="4" name="Slide Number Placeholder 3"/>
          <p:cNvSpPr>
            <a:spLocks noGrp="1"/>
          </p:cNvSpPr>
          <p:nvPr>
            <p:ph type="sldNum" sz="quarter" idx="5"/>
          </p:nvPr>
        </p:nvSpPr>
        <p:spPr/>
        <p:txBody>
          <a:bodyPr/>
          <a:lstStyle/>
          <a:p>
            <a:fld id="{48FD319C-DFC9-4B49-81C6-9D5FE043F3D8}" type="slidenum">
              <a:rPr lang="en-US" smtClean="0"/>
              <a:t>37</a:t>
            </a:fld>
            <a:endParaRPr lang="en-US"/>
          </a:p>
        </p:txBody>
      </p:sp>
    </p:spTree>
    <p:extLst>
      <p:ext uri="{BB962C8B-B14F-4D97-AF65-F5344CB8AC3E}">
        <p14:creationId xmlns:p14="http://schemas.microsoft.com/office/powerpoint/2010/main" val="3728978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And with that we’d like to thank you for your attention and will leave you with some ways to stay connected with us</a:t>
            </a:r>
          </a:p>
          <a:p>
            <a:pPr marL="171450" indent="-171450">
              <a:buFont typeface="Arial" panose="020B0604020202020204" pitchFamily="34" charset="0"/>
              <a:buChar char="•"/>
            </a:pPr>
            <a:r>
              <a:rPr lang="en-US" dirty="0"/>
              <a:t>We will open it up to some questions at this point.</a:t>
            </a:r>
          </a:p>
        </p:txBody>
      </p:sp>
      <p:sp>
        <p:nvSpPr>
          <p:cNvPr id="4" name="Slide Number Placeholder 3"/>
          <p:cNvSpPr>
            <a:spLocks noGrp="1"/>
          </p:cNvSpPr>
          <p:nvPr>
            <p:ph type="sldNum" sz="quarter" idx="5"/>
          </p:nvPr>
        </p:nvSpPr>
        <p:spPr/>
        <p:txBody>
          <a:bodyPr/>
          <a:lstStyle/>
          <a:p>
            <a:fld id="{48FD319C-DFC9-4B49-81C6-9D5FE043F3D8}" type="slidenum">
              <a:rPr lang="en-US" smtClean="0"/>
              <a:t>38</a:t>
            </a:fld>
            <a:endParaRPr lang="en-US"/>
          </a:p>
        </p:txBody>
      </p:sp>
    </p:spTree>
    <p:extLst>
      <p:ext uri="{BB962C8B-B14F-4D97-AF65-F5344CB8AC3E}">
        <p14:creationId xmlns:p14="http://schemas.microsoft.com/office/powerpoint/2010/main" val="1095533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48FD319C-DFC9-4B49-81C6-9D5FE043F3D8}" type="slidenum">
              <a:rPr lang="en-US" smtClean="0"/>
              <a:t>39</a:t>
            </a:fld>
            <a:endParaRPr lang="en-US"/>
          </a:p>
        </p:txBody>
      </p:sp>
    </p:spTree>
    <p:extLst>
      <p:ext uri="{BB962C8B-B14F-4D97-AF65-F5344CB8AC3E}">
        <p14:creationId xmlns:p14="http://schemas.microsoft.com/office/powerpoint/2010/main" val="2367750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Ok so coming back to bulk imports now</a:t>
            </a:r>
          </a:p>
          <a:p>
            <a:pPr marL="171450" indent="-171450">
              <a:buFont typeface="Arial" panose="020B0604020202020204" pitchFamily="34" charset="0"/>
              <a:buChar char="•"/>
            </a:pPr>
            <a:r>
              <a:rPr lang="en-US" dirty="0"/>
              <a:t>Just as some background, the OSM wiki defines bulk imports to be the process of uploading external data to OSM. </a:t>
            </a:r>
          </a:p>
          <a:p>
            <a:pPr marL="171450" indent="-171450">
              <a:buFont typeface="Arial" panose="020B0604020202020204" pitchFamily="34" charset="0"/>
              <a:buChar char="•"/>
            </a:pPr>
            <a:r>
              <a:rPr lang="en-US" dirty="0"/>
              <a:t>This data acts as a supplement to user-created data</a:t>
            </a:r>
          </a:p>
          <a:p>
            <a:pPr marL="171450" indent="-171450">
              <a:buFont typeface="Arial" panose="020B0604020202020204" pitchFamily="34" charset="0"/>
              <a:buChar char="•"/>
            </a:pPr>
            <a:r>
              <a:rPr lang="en-US" dirty="0"/>
              <a:t>And usually involves a complex merging process to get the data into OSM</a:t>
            </a:r>
          </a:p>
          <a:p>
            <a:pPr marL="171450" indent="-171450">
              <a:buFont typeface="Arial" panose="020B0604020202020204" pitchFamily="34" charset="0"/>
              <a:buChar char="•"/>
            </a:pPr>
            <a:r>
              <a:rPr lang="en-US" dirty="0"/>
              <a:t>There are numerous examples of data that has been imported in this way, but some examples in the US include TIGER data and Bing Maps building footprint data</a:t>
            </a:r>
          </a:p>
        </p:txBody>
      </p:sp>
      <p:sp>
        <p:nvSpPr>
          <p:cNvPr id="4" name="Slide Number Placeholder 3"/>
          <p:cNvSpPr>
            <a:spLocks noGrp="1"/>
          </p:cNvSpPr>
          <p:nvPr>
            <p:ph type="sldNum" sz="quarter" idx="5"/>
          </p:nvPr>
        </p:nvSpPr>
        <p:spPr/>
        <p:txBody>
          <a:bodyPr/>
          <a:lstStyle/>
          <a:p>
            <a:fld id="{48FD319C-DFC9-4B49-81C6-9D5FE043F3D8}" type="slidenum">
              <a:rPr lang="en-US" smtClean="0"/>
              <a:t>4</a:t>
            </a:fld>
            <a:endParaRPr lang="en-US"/>
          </a:p>
        </p:txBody>
      </p:sp>
    </p:spTree>
    <p:extLst>
      <p:ext uri="{BB962C8B-B14F-4D97-AF65-F5344CB8AC3E}">
        <p14:creationId xmlns:p14="http://schemas.microsoft.com/office/powerpoint/2010/main" val="362713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Bulk imports have been a pretty controversial topic in the OSM community for some time. </a:t>
            </a:r>
          </a:p>
          <a:p>
            <a:pPr marL="171450" indent="-171450">
              <a:buFont typeface="Arial" panose="020B0604020202020204" pitchFamily="34" charset="0"/>
              <a:buChar char="•"/>
            </a:pPr>
            <a:r>
              <a:rPr lang="en-US" dirty="0"/>
              <a:t>This is largely due to the nature of bulk imports. Importing external data is at odds with the core model of OSM – where users manually add verifiable data to the map.</a:t>
            </a:r>
          </a:p>
          <a:p>
            <a:pPr marL="171450" indent="-171450">
              <a:buFont typeface="Arial" panose="020B0604020202020204" pitchFamily="34" charset="0"/>
              <a:buChar char="•"/>
            </a:pPr>
            <a:r>
              <a:rPr lang="en-US" dirty="0"/>
              <a:t>There are however some pros to using bulk imports:</a:t>
            </a:r>
          </a:p>
          <a:p>
            <a:pPr marL="628650" lvl="1" indent="-171450">
              <a:buFont typeface="Arial" panose="020B0604020202020204" pitchFamily="34" charset="0"/>
              <a:buChar char="•"/>
            </a:pPr>
            <a:r>
              <a:rPr lang="en-US" dirty="0"/>
              <a:t>Due to the amount of data being imported, imports can increase map completeness</a:t>
            </a:r>
          </a:p>
          <a:p>
            <a:pPr marL="628650" lvl="1" indent="-171450">
              <a:buFont typeface="Arial" panose="020B0604020202020204" pitchFamily="34" charset="0"/>
              <a:buChar char="•"/>
            </a:pPr>
            <a:r>
              <a:rPr lang="en-US" dirty="0"/>
              <a:t>They can also provide an opportunity for a validation feedback loop between the external source and the OSM community. In this case, edits made in OSM would be validated and then added to the external source, thus creating a mutually beneficial relationship. </a:t>
            </a:r>
          </a:p>
          <a:p>
            <a:pPr marL="171450" indent="-171450">
              <a:buFont typeface="Arial" panose="020B0604020202020204" pitchFamily="34" charset="0"/>
              <a:buChar char="•"/>
            </a:pPr>
            <a:r>
              <a:rPr lang="en-US" dirty="0"/>
              <a:t>Some cons include:</a:t>
            </a:r>
          </a:p>
          <a:p>
            <a:pPr marL="628650" lvl="1" indent="-171450">
              <a:buFont typeface="Arial" panose="020B0604020202020204" pitchFamily="34" charset="0"/>
              <a:buChar char="•"/>
            </a:pPr>
            <a:r>
              <a:rPr lang="en-US" dirty="0"/>
              <a:t>Bulk imports may discourage users from making additional edits. The idea here is that if the map already appears complete, users may not feel motivated to make additional edits. </a:t>
            </a:r>
          </a:p>
          <a:p>
            <a:pPr marL="628650" lvl="1" indent="-171450">
              <a:buFont typeface="Arial" panose="020B0604020202020204" pitchFamily="34" charset="0"/>
              <a:buChar char="•"/>
            </a:pPr>
            <a:r>
              <a:rPr lang="en-US" dirty="0"/>
              <a:t>Further, bulk importing data can often be a complicated process that involves a lot of discussion and planning within the community. Transforming an external data source to the OSM data model is no small task in some cases, especially if the two types of data are very different.</a:t>
            </a:r>
          </a:p>
        </p:txBody>
      </p:sp>
      <p:sp>
        <p:nvSpPr>
          <p:cNvPr id="4" name="Slide Number Placeholder 3"/>
          <p:cNvSpPr>
            <a:spLocks noGrp="1"/>
          </p:cNvSpPr>
          <p:nvPr>
            <p:ph type="sldNum" sz="quarter" idx="5"/>
          </p:nvPr>
        </p:nvSpPr>
        <p:spPr/>
        <p:txBody>
          <a:bodyPr/>
          <a:lstStyle/>
          <a:p>
            <a:fld id="{48FD319C-DFC9-4B49-81C6-9D5FE043F3D8}" type="slidenum">
              <a:rPr lang="en-US" smtClean="0"/>
              <a:t>5</a:t>
            </a:fld>
            <a:endParaRPr lang="en-US"/>
          </a:p>
        </p:txBody>
      </p:sp>
    </p:spTree>
    <p:extLst>
      <p:ext uri="{BB962C8B-B14F-4D97-AF65-F5344CB8AC3E}">
        <p14:creationId xmlns:p14="http://schemas.microsoft.com/office/powerpoint/2010/main" val="2480920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pPr marL="171450" indent="-171450">
              <a:buFont typeface="Arial" panose="020B0604020202020204" pitchFamily="34" charset="0"/>
              <a:buChar char="•"/>
            </a:pPr>
            <a:r>
              <a:rPr lang="en-US" dirty="0"/>
              <a:t>Despite all this back and forth, bulk imports have become important sources of data within OSM</a:t>
            </a:r>
          </a:p>
          <a:p>
            <a:pPr marL="171450" indent="-171450">
              <a:buFont typeface="Arial" panose="020B0604020202020204" pitchFamily="34" charset="0"/>
              <a:buChar char="•"/>
            </a:pPr>
            <a:r>
              <a:rPr lang="en-US" dirty="0"/>
              <a:t>One such external source of data is The National Hydrography Dataset or NHD</a:t>
            </a:r>
          </a:p>
          <a:p>
            <a:pPr marL="171450" indent="-171450">
              <a:buFont typeface="Arial" panose="020B0604020202020204" pitchFamily="34" charset="0"/>
              <a:buChar char="•"/>
            </a:pPr>
            <a:r>
              <a:rPr lang="en-US" dirty="0"/>
              <a:t>This is a rich dataset that represents the water drainage network of the United States. It is managed by the USGS.</a:t>
            </a:r>
          </a:p>
          <a:p>
            <a:pPr marL="171450" indent="-171450">
              <a:buFont typeface="Arial" panose="020B0604020202020204" pitchFamily="34" charset="0"/>
              <a:buChar char="•"/>
            </a:pPr>
            <a:r>
              <a:rPr lang="en-US" dirty="0"/>
              <a:t>NHD was bulk imported into OSM in multiple steps and involved a complex tag mapping process. A sample of that process is shown at right, where different NHD feature types are mapped to OSM tags.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8FD319C-DFC9-4B49-81C6-9D5FE043F3D8}" type="slidenum">
              <a:rPr lang="en-US" smtClean="0"/>
              <a:t>6</a:t>
            </a:fld>
            <a:endParaRPr lang="en-US"/>
          </a:p>
        </p:txBody>
      </p:sp>
    </p:spTree>
    <p:extLst>
      <p:ext uri="{BB962C8B-B14F-4D97-AF65-F5344CB8AC3E}">
        <p14:creationId xmlns:p14="http://schemas.microsoft.com/office/powerpoint/2010/main" val="376008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MATT:</a:t>
            </a:r>
          </a:p>
          <a:p>
            <a:pPr marL="171450" indent="-171450">
              <a:buFont typeface="Arial" panose="020B0604020202020204" pitchFamily="34" charset="0"/>
              <a:buChar char="•"/>
            </a:pPr>
            <a:r>
              <a:rPr lang="en-US"/>
              <a:t>In terms of our research questions, we started broadly with the question: What is the state of water data in OSM?</a:t>
            </a:r>
          </a:p>
          <a:p>
            <a:pPr marL="171450" indent="-171450">
              <a:buFont typeface="Arial" panose="020B0604020202020204" pitchFamily="34" charset="0"/>
              <a:buChar char="•"/>
            </a:pPr>
            <a:r>
              <a:rPr lang="en-US"/>
              <a:t>From there, we ask what role does NHD play in the representation of water features in OSM</a:t>
            </a:r>
          </a:p>
          <a:p>
            <a:pPr marL="171450" indent="-171450">
              <a:buFont typeface="Arial" panose="020B0604020202020204" pitchFamily="34" charset="0"/>
              <a:buChar char="•"/>
            </a:pPr>
            <a:r>
              <a:rPr lang="en-US"/>
              <a:t>We used Minnesota as a case study in analyzing how bulk-imported NHD data has changed since import</a:t>
            </a:r>
          </a:p>
        </p:txBody>
      </p:sp>
      <p:sp>
        <p:nvSpPr>
          <p:cNvPr id="4" name="Slide Number Placeholder 3"/>
          <p:cNvSpPr>
            <a:spLocks noGrp="1"/>
          </p:cNvSpPr>
          <p:nvPr>
            <p:ph type="sldNum" sz="quarter" idx="5"/>
          </p:nvPr>
        </p:nvSpPr>
        <p:spPr/>
        <p:txBody>
          <a:bodyPr/>
          <a:lstStyle/>
          <a:p>
            <a:fld id="{48FD319C-DFC9-4B49-81C6-9D5FE043F3D8}" type="slidenum">
              <a:rPr lang="en-US" smtClean="0"/>
              <a:t>7</a:t>
            </a:fld>
            <a:endParaRPr lang="en-US"/>
          </a:p>
        </p:txBody>
      </p:sp>
    </p:spTree>
    <p:extLst>
      <p:ext uri="{BB962C8B-B14F-4D97-AF65-F5344CB8AC3E}">
        <p14:creationId xmlns:p14="http://schemas.microsoft.com/office/powerpoint/2010/main" val="427384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BENTLEY</a:t>
            </a:r>
          </a:p>
          <a:p>
            <a:r>
              <a:rPr lang="en-US"/>
              <a:t>Our study is divided into 4 parts:</a:t>
            </a:r>
          </a:p>
          <a:p>
            <a:pPr marL="171450" indent="-171450">
              <a:buFont typeface="Arial" panose="020B0604020202020204" pitchFamily="34" charset="0"/>
              <a:buChar char="•"/>
            </a:pPr>
            <a:r>
              <a:rPr lang="en-US"/>
              <a:t>First, what we mean by ‘water features’ and ‘inland water’</a:t>
            </a:r>
          </a:p>
          <a:p>
            <a:pPr marL="171450" indent="-171450">
              <a:buFont typeface="Arial" panose="020B0604020202020204" pitchFamily="34" charset="0"/>
              <a:buChar char="•"/>
            </a:pPr>
            <a:r>
              <a:rPr lang="en-US"/>
              <a:t>Next, where we got our data, and how we prepared it</a:t>
            </a:r>
          </a:p>
          <a:p>
            <a:pPr marL="171450" indent="-171450">
              <a:buFont typeface="Arial" panose="020B0604020202020204" pitchFamily="34" charset="0"/>
              <a:buChar char="•"/>
            </a:pPr>
            <a:r>
              <a:rPr lang="en-US"/>
              <a:t>After that, how we identified NHD data and changes to it</a:t>
            </a:r>
          </a:p>
          <a:p>
            <a:pPr marL="171450" indent="-171450">
              <a:buFont typeface="Arial" panose="020B0604020202020204" pitchFamily="34" charset="0"/>
              <a:buChar char="•"/>
            </a:pPr>
            <a:r>
              <a:rPr lang="en-US"/>
              <a:t>And finally, our classifications of changes to NHD bulk imports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We will be going over each of these in this presentation. </a:t>
            </a:r>
          </a:p>
        </p:txBody>
      </p:sp>
      <p:sp>
        <p:nvSpPr>
          <p:cNvPr id="4" name="Slide Number Placeholder 3"/>
          <p:cNvSpPr>
            <a:spLocks noGrp="1"/>
          </p:cNvSpPr>
          <p:nvPr>
            <p:ph type="sldNum" sz="quarter" idx="5"/>
          </p:nvPr>
        </p:nvSpPr>
        <p:spPr/>
        <p:txBody>
          <a:bodyPr/>
          <a:lstStyle/>
          <a:p>
            <a:fld id="{48FD319C-DFC9-4B49-81C6-9D5FE043F3D8}" type="slidenum">
              <a:rPr lang="en-US" smtClean="0"/>
              <a:t>8</a:t>
            </a:fld>
            <a:endParaRPr lang="en-US"/>
          </a:p>
        </p:txBody>
      </p:sp>
    </p:spTree>
    <p:extLst>
      <p:ext uri="{BB962C8B-B14F-4D97-AF65-F5344CB8AC3E}">
        <p14:creationId xmlns:p14="http://schemas.microsoft.com/office/powerpoint/2010/main" val="779830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BENTLEY</a:t>
            </a:r>
          </a:p>
          <a:p>
            <a:r>
              <a:rPr lang="en-US"/>
              <a:t>For this study we needed to define the water features we were investigating.</a:t>
            </a:r>
          </a:p>
          <a:p>
            <a:r>
              <a:rPr lang="en-US"/>
              <a:t>We decided to use the standard OSM base map as are starting place for this definition. </a:t>
            </a:r>
          </a:p>
          <a:p>
            <a:r>
              <a:rPr lang="en-US"/>
              <a:t>The base map uses carto style sheets to define how features are visualized, based on their tags. </a:t>
            </a:r>
          </a:p>
          <a:p>
            <a:r>
              <a:rPr lang="en-US"/>
              <a:t>We used a subset of the tags used in the water style sheet to create a definition for what we have termed ‘inland water’.</a:t>
            </a:r>
          </a:p>
          <a:p>
            <a:endParaRPr lang="en-US"/>
          </a:p>
        </p:txBody>
      </p:sp>
      <p:sp>
        <p:nvSpPr>
          <p:cNvPr id="4" name="Slide Number Placeholder 3"/>
          <p:cNvSpPr>
            <a:spLocks noGrp="1"/>
          </p:cNvSpPr>
          <p:nvPr>
            <p:ph type="sldNum" sz="quarter" idx="5"/>
          </p:nvPr>
        </p:nvSpPr>
        <p:spPr/>
        <p:txBody>
          <a:bodyPr/>
          <a:lstStyle/>
          <a:p>
            <a:fld id="{48FD319C-DFC9-4B49-81C6-9D5FE043F3D8}" type="slidenum">
              <a:rPr lang="en-US" smtClean="0"/>
              <a:t>9</a:t>
            </a:fld>
            <a:endParaRPr lang="en-US"/>
          </a:p>
        </p:txBody>
      </p:sp>
    </p:spTree>
    <p:extLst>
      <p:ext uri="{BB962C8B-B14F-4D97-AF65-F5344CB8AC3E}">
        <p14:creationId xmlns:p14="http://schemas.microsoft.com/office/powerpoint/2010/main" val="369962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9021-BDDA-FB4E-A9D6-03F1D9F255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28DF97-E560-5F45-AAF3-DEB244BB0F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5019B5-57DD-2E4A-8E25-1F8AA74451BC}"/>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5" name="Footer Placeholder 4">
            <a:extLst>
              <a:ext uri="{FF2B5EF4-FFF2-40B4-BE49-F238E27FC236}">
                <a16:creationId xmlns:a16="http://schemas.microsoft.com/office/drawing/2014/main" id="{95AC9856-6B7E-5D49-80D8-14878044922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D888D15-BD7D-3D4D-A1CB-88F203F44B04}"/>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276318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EAF1-BD27-4B46-BFB0-890392A38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314B6F-6CDF-6B42-8BCA-EA93748859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F393A-C002-2A43-ABDD-78A67B39B40B}"/>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5" name="Footer Placeholder 4">
            <a:extLst>
              <a:ext uri="{FF2B5EF4-FFF2-40B4-BE49-F238E27FC236}">
                <a16:creationId xmlns:a16="http://schemas.microsoft.com/office/drawing/2014/main" id="{F400AD3E-B19A-E347-8ECE-6D3F771E55A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F8BBA7C-8B7A-CD48-ADAB-4844B92A133D}"/>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4121388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2C8253-BC24-194A-988C-358BDFBF4B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FDBB09-5DCB-484A-A3C7-2E78EBF267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2B95E-987D-0840-AE74-3A91CE3490DA}"/>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5" name="Footer Placeholder 4">
            <a:extLst>
              <a:ext uri="{FF2B5EF4-FFF2-40B4-BE49-F238E27FC236}">
                <a16:creationId xmlns:a16="http://schemas.microsoft.com/office/drawing/2014/main" id="{E67B0EF1-71C5-5A42-81DD-7A6B64F3FBC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199A5B-E738-B040-ACE1-DC2121E3BBD4}"/>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4052205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B182-5947-274D-BF68-4501516367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C6DC8-3DFA-FF46-A660-DD08298D0E1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7AA35-F5CE-2F41-995F-EC33F1CBA519}"/>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5" name="Footer Placeholder 4">
            <a:extLst>
              <a:ext uri="{FF2B5EF4-FFF2-40B4-BE49-F238E27FC236}">
                <a16:creationId xmlns:a16="http://schemas.microsoft.com/office/drawing/2014/main" id="{D7AA167A-6136-984D-9F85-819FEB66A7A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C607233-AEE7-B048-B793-5D099DA732CB}"/>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378712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228B-EE0F-B741-9D93-99E847B394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28B322-CA6E-774F-865A-274F78158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124971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417C-2A11-BD45-A0DF-1F6DC86994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6109F-00D1-2D41-B7E6-E155DEA3EEF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06E49-E260-D342-8C1F-316DCCB33E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A634E-F025-D642-B9D1-A5C5E9743C39}"/>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6" name="Footer Placeholder 5">
            <a:extLst>
              <a:ext uri="{FF2B5EF4-FFF2-40B4-BE49-F238E27FC236}">
                <a16:creationId xmlns:a16="http://schemas.microsoft.com/office/drawing/2014/main" id="{5A7A5256-E388-A04E-94DE-2E0449D5CE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E854F9E-559A-6847-B8D8-9671DA0F19A3}"/>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473542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F773-C5BF-8A42-8688-9673CBA3D5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B0467B-66BB-734C-9A6C-DAA2A3AF9C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4C044BD-B2FF-4A4C-A4E7-DB62984E6C6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240A91-73F8-6E4B-9D95-CEFCF764C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E56FF8C-C22E-9D45-B5EE-EC1FC9EAA2E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6AE68B-8F96-1A41-8C57-D11666289943}"/>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8" name="Footer Placeholder 7">
            <a:extLst>
              <a:ext uri="{FF2B5EF4-FFF2-40B4-BE49-F238E27FC236}">
                <a16:creationId xmlns:a16="http://schemas.microsoft.com/office/drawing/2014/main" id="{CAE8B187-DD97-934B-850E-B1348ECD67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6C7111C-BC2F-CC4B-9469-BA91F8E18C8B}"/>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4041064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A43A-7C2B-C94F-B88B-6E1884F8F4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314D87-AB76-9346-8931-799EA5631533}"/>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4" name="Footer Placeholder 3">
            <a:extLst>
              <a:ext uri="{FF2B5EF4-FFF2-40B4-BE49-F238E27FC236}">
                <a16:creationId xmlns:a16="http://schemas.microsoft.com/office/drawing/2014/main" id="{876F1423-EFAF-A741-98F4-9BD56EEDCF9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A442491-7372-E640-A986-1AA8F203EAF7}"/>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41356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DBAA92-480D-124B-97F7-23E4441452D7}"/>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3" name="Footer Placeholder 2">
            <a:extLst>
              <a:ext uri="{FF2B5EF4-FFF2-40B4-BE49-F238E27FC236}">
                <a16:creationId xmlns:a16="http://schemas.microsoft.com/office/drawing/2014/main" id="{C1BEF21A-F574-BF41-BDA8-F2B7B99509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528BB7E-D131-7A4F-9019-219E1097726E}"/>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3781957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AAE45-52FF-F04A-B68C-AC74BB91A2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C80C22-4E91-7D44-8551-9E3DB9F81F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A0E077-9F69-5D46-B40E-5F5CFAB1F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1554B7-0BDD-9242-A915-273544518064}"/>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6" name="Footer Placeholder 5">
            <a:extLst>
              <a:ext uri="{FF2B5EF4-FFF2-40B4-BE49-F238E27FC236}">
                <a16:creationId xmlns:a16="http://schemas.microsoft.com/office/drawing/2014/main" id="{FBC02B80-905A-1F4F-9075-2425367BAB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CD82D25-1772-7541-B101-53CF0A2AD285}"/>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359223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00C4-E9E7-9942-BC11-2582802E8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CB1B7A-300A-5A42-B900-C9A0A6039D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1EDCE9-4B2F-9E48-829D-FCA121A85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9A70C0-1882-2B4A-AF4A-5CA2D873A5F2}"/>
              </a:ext>
            </a:extLst>
          </p:cNvPr>
          <p:cNvSpPr>
            <a:spLocks noGrp="1"/>
          </p:cNvSpPr>
          <p:nvPr>
            <p:ph type="dt" sz="half" idx="10"/>
          </p:nvPr>
        </p:nvSpPr>
        <p:spPr>
          <a:xfrm>
            <a:off x="838200" y="6356350"/>
            <a:ext cx="2743200" cy="365125"/>
          </a:xfrm>
          <a:prstGeom prst="rect">
            <a:avLst/>
          </a:prstGeom>
        </p:spPr>
        <p:txBody>
          <a:bodyPr/>
          <a:lstStyle/>
          <a:p>
            <a:fld id="{3CC2B802-8B93-ED4D-A186-2684134E9C68}" type="datetimeFigureOut">
              <a:rPr lang="en-US" smtClean="0"/>
              <a:t>9/30/19</a:t>
            </a:fld>
            <a:endParaRPr lang="en-US"/>
          </a:p>
        </p:txBody>
      </p:sp>
      <p:sp>
        <p:nvSpPr>
          <p:cNvPr id="6" name="Footer Placeholder 5">
            <a:extLst>
              <a:ext uri="{FF2B5EF4-FFF2-40B4-BE49-F238E27FC236}">
                <a16:creationId xmlns:a16="http://schemas.microsoft.com/office/drawing/2014/main" id="{59772686-649F-8344-9DDC-6DAE7511ACB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949915A-3F37-0548-9C11-C20DC223A1E0}"/>
              </a:ext>
            </a:extLst>
          </p:cNvPr>
          <p:cNvSpPr>
            <a:spLocks noGrp="1"/>
          </p:cNvSpPr>
          <p:nvPr>
            <p:ph type="sldNum" sz="quarter" idx="12"/>
          </p:nvPr>
        </p:nvSpPr>
        <p:spPr>
          <a:xfrm>
            <a:off x="8610600" y="6356350"/>
            <a:ext cx="2743200" cy="365125"/>
          </a:xfrm>
          <a:prstGeom prst="rect">
            <a:avLst/>
          </a:prstGeom>
        </p:spPr>
        <p:txBody>
          <a:bodyPr/>
          <a:lstStyle/>
          <a:p>
            <a:fld id="{4EA433BB-38AC-BB42-A81F-74CDEFF77A82}" type="slidenum">
              <a:rPr lang="en-US" smtClean="0"/>
              <a:t>‹#›</a:t>
            </a:fld>
            <a:endParaRPr lang="en-US"/>
          </a:p>
        </p:txBody>
      </p:sp>
    </p:spTree>
    <p:extLst>
      <p:ext uri="{BB962C8B-B14F-4D97-AF65-F5344CB8AC3E}">
        <p14:creationId xmlns:p14="http://schemas.microsoft.com/office/powerpoint/2010/main" val="227025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C1FB1-1B34-9E4E-AE2B-C04EEEAF75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E26C98-2000-2746-9D67-2B8C9EE689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25400"/>
            <a:ext cx="12192000" cy="101600"/>
          </a:xfrm>
          <a:prstGeom prst="rect">
            <a:avLst/>
          </a:prstGeom>
          <a:solidFill>
            <a:srgbClr val="7B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Parallelogram 7"/>
          <p:cNvSpPr/>
          <p:nvPr userDrawn="1"/>
        </p:nvSpPr>
        <p:spPr>
          <a:xfrm>
            <a:off x="10791825" y="-25400"/>
            <a:ext cx="749300" cy="101600"/>
          </a:xfrm>
          <a:prstGeom prst="parallelogram">
            <a:avLst>
              <a:gd name="adj" fmla="val 5625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arallelogram 8"/>
          <p:cNvSpPr/>
          <p:nvPr userDrawn="1"/>
        </p:nvSpPr>
        <p:spPr>
          <a:xfrm>
            <a:off x="10102850" y="-25400"/>
            <a:ext cx="749300" cy="101600"/>
          </a:xfrm>
          <a:prstGeom prst="parallelogram">
            <a:avLst>
              <a:gd name="adj" fmla="val 56250"/>
            </a:avLst>
          </a:prstGeom>
          <a:solidFill>
            <a:srgbClr val="A5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Parallelogram 9"/>
          <p:cNvSpPr/>
          <p:nvPr userDrawn="1"/>
        </p:nvSpPr>
        <p:spPr>
          <a:xfrm>
            <a:off x="9413875" y="-25401"/>
            <a:ext cx="749300" cy="101600"/>
          </a:xfrm>
          <a:prstGeom prst="parallelogram">
            <a:avLst>
              <a:gd name="adj" fmla="val 562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Parallelogram 10"/>
          <p:cNvSpPr/>
          <p:nvPr userDrawn="1"/>
        </p:nvSpPr>
        <p:spPr>
          <a:xfrm>
            <a:off x="8724900" y="-25401"/>
            <a:ext cx="749300" cy="101600"/>
          </a:xfrm>
          <a:prstGeom prst="parallelogram">
            <a:avLst>
              <a:gd name="adj" fmla="val 5625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Freeform 11"/>
          <p:cNvSpPr/>
          <p:nvPr userDrawn="1"/>
        </p:nvSpPr>
        <p:spPr>
          <a:xfrm>
            <a:off x="11480799" y="-25401"/>
            <a:ext cx="711201" cy="101600"/>
          </a:xfrm>
          <a:custGeom>
            <a:avLst/>
            <a:gdLst>
              <a:gd name="connsiteX0" fmla="*/ 57150 w 711201"/>
              <a:gd name="connsiteY0" fmla="*/ 0 h 101600"/>
              <a:gd name="connsiteX1" fmla="*/ 711201 w 711201"/>
              <a:gd name="connsiteY1" fmla="*/ 0 h 101600"/>
              <a:gd name="connsiteX2" fmla="*/ 711201 w 711201"/>
              <a:gd name="connsiteY2" fmla="*/ 101600 h 101600"/>
              <a:gd name="connsiteX3" fmla="*/ 0 w 711201"/>
              <a:gd name="connsiteY3" fmla="*/ 101600 h 101600"/>
            </a:gdLst>
            <a:ahLst/>
            <a:cxnLst>
              <a:cxn ang="0">
                <a:pos x="connsiteX0" y="connsiteY0"/>
              </a:cxn>
              <a:cxn ang="0">
                <a:pos x="connsiteX1" y="connsiteY1"/>
              </a:cxn>
              <a:cxn ang="0">
                <a:pos x="connsiteX2" y="connsiteY2"/>
              </a:cxn>
              <a:cxn ang="0">
                <a:pos x="connsiteX3" y="connsiteY3"/>
              </a:cxn>
            </a:cxnLst>
            <a:rect l="l" t="t" r="r" b="b"/>
            <a:pathLst>
              <a:path w="711201" h="101600">
                <a:moveTo>
                  <a:pt x="57150" y="0"/>
                </a:moveTo>
                <a:lnTo>
                  <a:pt x="711201" y="0"/>
                </a:lnTo>
                <a:lnTo>
                  <a:pt x="711201" y="101600"/>
                </a:lnTo>
                <a:lnTo>
                  <a:pt x="0" y="1016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userDrawn="1"/>
        </p:nvSpPr>
        <p:spPr>
          <a:xfrm>
            <a:off x="327155" y="6477000"/>
            <a:ext cx="1320800" cy="215444"/>
          </a:xfrm>
          <a:prstGeom prst="rect">
            <a:avLst/>
          </a:prstGeom>
          <a:noFill/>
        </p:spPr>
        <p:txBody>
          <a:bodyPr wrap="square">
            <a:spAutoFit/>
          </a:bodyPr>
          <a:lstStyle/>
          <a:p>
            <a:pPr>
              <a:defRPr/>
            </a:pPr>
            <a:r>
              <a:rPr lang="en-US" sz="800">
                <a:solidFill>
                  <a:schemeClr val="bg1">
                    <a:lumMod val="50000"/>
                  </a:schemeClr>
                </a:solidFill>
                <a:latin typeface="Open Sans" pitchFamily="34" charset="0"/>
                <a:ea typeface="Open Sans" pitchFamily="34" charset="0"/>
                <a:cs typeface="Open Sans" pitchFamily="34" charset="0"/>
              </a:rPr>
              <a:t>© 2019 Critigen</a:t>
            </a:r>
          </a:p>
        </p:txBody>
      </p:sp>
      <p:pic>
        <p:nvPicPr>
          <p:cNvPr id="14" name="Picture 13" descr="critigen_logo_green.png"/>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5410200" y="6477000"/>
            <a:ext cx="1364271" cy="185216"/>
          </a:xfrm>
          <a:prstGeom prst="rect">
            <a:avLst/>
          </a:prstGeom>
        </p:spPr>
      </p:pic>
      <p:sp>
        <p:nvSpPr>
          <p:cNvPr id="16" name="Oval 15"/>
          <p:cNvSpPr/>
          <p:nvPr userDrawn="1"/>
        </p:nvSpPr>
        <p:spPr>
          <a:xfrm>
            <a:off x="11544300" y="6329067"/>
            <a:ext cx="360362" cy="360362"/>
          </a:xfrm>
          <a:prstGeom prst="ellipse">
            <a:avLst/>
          </a:prstGeom>
          <a:solidFill>
            <a:srgbClr val="002060"/>
          </a:solidFill>
          <a:ln w="1270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4400">
              <a:solidFill>
                <a:schemeClr val="tx1"/>
              </a:solidFill>
              <a:latin typeface="Lato Light" charset="0"/>
              <a:ea typeface="ＭＳ Ｐゴシック" charset="0"/>
              <a:cs typeface="Lato Light" charset="0"/>
            </a:endParaRPr>
          </a:p>
        </p:txBody>
      </p:sp>
      <p:sp>
        <p:nvSpPr>
          <p:cNvPr id="17" name="TextBox 11"/>
          <p:cNvSpPr txBox="1">
            <a:spLocks noChangeArrowheads="1"/>
          </p:cNvSpPr>
          <p:nvPr userDrawn="1"/>
        </p:nvSpPr>
        <p:spPr bwMode="auto">
          <a:xfrm>
            <a:off x="11453946" y="6314326"/>
            <a:ext cx="561618" cy="369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eaLnBrk="1" hangingPunct="1"/>
            <a:fld id="{468C6825-5DB3-6249-8DFD-0D12D7535911}" type="slidenum">
              <a:rPr lang="id-ID" sz="1200" b="1">
                <a:solidFill>
                  <a:schemeClr val="bg1"/>
                </a:solidFill>
              </a:rPr>
              <a:pPr algn="ctr" eaLnBrk="1" hangingPunct="1"/>
              <a:t>‹#›</a:t>
            </a:fld>
            <a:endParaRPr lang="id-ID" sz="1200">
              <a:solidFill>
                <a:schemeClr val="bg1"/>
              </a:solidFill>
            </a:endParaRPr>
          </a:p>
        </p:txBody>
      </p:sp>
      <p:sp>
        <p:nvSpPr>
          <p:cNvPr id="4" name="TextBox 3">
            <a:extLst>
              <a:ext uri="{FF2B5EF4-FFF2-40B4-BE49-F238E27FC236}">
                <a16:creationId xmlns:a16="http://schemas.microsoft.com/office/drawing/2014/main" id="{B1A5A0CD-3B96-794D-A0E4-25F14C8B674E}"/>
              </a:ext>
            </a:extLst>
          </p:cNvPr>
          <p:cNvSpPr txBox="1"/>
          <p:nvPr userDrawn="1"/>
        </p:nvSpPr>
        <p:spPr>
          <a:xfrm>
            <a:off x="12304295" y="255069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36660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emf"/><Relationship Id="rId7" Type="http://schemas.openxmlformats.org/officeDocument/2006/relationships/image" Target="../media/image3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github.com/spatialdev/mn-water-2019" TargetMode="Externa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ohsome.org/apps/dashboar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water.osmquality.io/" TargetMode="Externa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8.xml.rels><?xml version="1.0" encoding="UTF-8" standalone="yes"?>
<Relationships xmlns="http://schemas.openxmlformats.org/package/2006/relationships"><Relationship Id="rId3" Type="http://schemas.openxmlformats.org/officeDocument/2006/relationships/hyperlink" Target="mailto:matt.manley@critigen.com" TargetMode="External"/><Relationship Id="rId7" Type="http://schemas.openxmlformats.org/officeDocument/2006/relationships/hyperlink" Target="https://github.com/spatialdev/mn-water-2019"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hyperlink" Target="https://water.osmquality.io/" TargetMode="External"/><Relationship Id="rId5" Type="http://schemas.openxmlformats.org/officeDocument/2006/relationships/hyperlink" Target="mailto:alex.sweeney@critigen.com" TargetMode="External"/><Relationship Id="rId4" Type="http://schemas.openxmlformats.org/officeDocument/2006/relationships/hyperlink" Target="mailto:bentley.breithaupt@critigen.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eb.archive.org/web/20140613144939/http:/www.asklater.com/matt/wordpress/2009/09/imports-and-the-community-ii/index.html#more-179"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3.emf"/><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hyperlink" Target="https://www.usgs.gov/core-science-systems/ngp/national-hydrograph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28.jpeg"/><Relationship Id="rId7" Type="http://schemas.openxmlformats.org/officeDocument/2006/relationships/hyperlink" Target="https://github.com/gravitystorm/openstreetmap-carto/blob/master/water.ms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13B0FF-A04E-8244-A988-95022C47051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11748" y="96391"/>
            <a:ext cx="7280252" cy="6761609"/>
          </a:xfrm>
          <a:prstGeom prst="rect">
            <a:avLst/>
          </a:prstGeom>
        </p:spPr>
      </p:pic>
      <p:sp>
        <p:nvSpPr>
          <p:cNvPr id="14" name="Rectangle 13">
            <a:extLst>
              <a:ext uri="{FF2B5EF4-FFF2-40B4-BE49-F238E27FC236}">
                <a16:creationId xmlns:a16="http://schemas.microsoft.com/office/drawing/2014/main" id="{BCA8F660-3C85-F447-808B-9A100538BCC4}"/>
              </a:ext>
            </a:extLst>
          </p:cNvPr>
          <p:cNvSpPr/>
          <p:nvPr/>
        </p:nvSpPr>
        <p:spPr>
          <a:xfrm>
            <a:off x="6096000" y="96621"/>
            <a:ext cx="4144855" cy="6772755"/>
          </a:xfrm>
          <a:prstGeom prst="rect">
            <a:avLst/>
          </a:prstGeom>
          <a:gradFill flip="none" rotWithShape="1">
            <a:gsLst>
              <a:gs pos="54000">
                <a:schemeClr val="bg1">
                  <a:lumMod val="0"/>
                  <a:lumOff val="100000"/>
                  <a:alpha val="30000"/>
                </a:schemeClr>
              </a:gs>
              <a:gs pos="45000">
                <a:schemeClr val="bg1">
                  <a:lumMod val="0"/>
                  <a:lumOff val="100000"/>
                  <a:alpha val="0"/>
                </a:schemeClr>
              </a:gs>
              <a:gs pos="100000">
                <a:schemeClr val="bg2">
                  <a:lumMod val="0"/>
                  <a:lumOff val="100000"/>
                </a:schemeClr>
              </a:gs>
              <a:gs pos="99000">
                <a:schemeClr val="bg1">
                  <a:lumMod val="0"/>
                  <a:lumOff val="10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0B829B1-3B21-4A48-A4D6-11FD669276C3}"/>
              </a:ext>
            </a:extLst>
          </p:cNvPr>
          <p:cNvSpPr/>
          <p:nvPr/>
        </p:nvSpPr>
        <p:spPr>
          <a:xfrm>
            <a:off x="0" y="99058"/>
            <a:ext cx="6096000" cy="6770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ritigen_logo_green.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63949" y="1424412"/>
            <a:ext cx="1590288" cy="215900"/>
          </a:xfrm>
          <a:prstGeom prst="rect">
            <a:avLst/>
          </a:prstGeom>
        </p:spPr>
      </p:pic>
      <p:sp>
        <p:nvSpPr>
          <p:cNvPr id="9" name="Rectangle 8"/>
          <p:cNvSpPr/>
          <p:nvPr/>
        </p:nvSpPr>
        <p:spPr>
          <a:xfrm>
            <a:off x="1325932" y="3820308"/>
            <a:ext cx="4650974" cy="1630575"/>
          </a:xfrm>
          <a:prstGeom prst="rect">
            <a:avLst/>
          </a:prstGeom>
        </p:spPr>
        <p:txBody>
          <a:bodyPr wrap="square">
            <a:spAutoFit/>
          </a:bodyPr>
          <a:lstStyle/>
          <a:p>
            <a:pPr algn="r">
              <a:lnSpc>
                <a:spcPct val="120000"/>
              </a:lnSpc>
              <a:spcAft>
                <a:spcPts val="600"/>
              </a:spcAft>
            </a:pPr>
            <a:r>
              <a:rPr lang="en-US" b="1">
                <a:solidFill>
                  <a:schemeClr val="accent3"/>
                </a:solidFill>
                <a:latin typeface="Calibri"/>
                <a:cs typeface="Calibri"/>
              </a:rPr>
              <a:t>SOTM-US 2019, Minneapolis</a:t>
            </a:r>
            <a:endParaRPr lang="en-US">
              <a:solidFill>
                <a:schemeClr val="accent3"/>
              </a:solidFill>
              <a:latin typeface="Calibri"/>
              <a:cs typeface="Calibri"/>
            </a:endParaRPr>
          </a:p>
          <a:p>
            <a:pPr algn="r">
              <a:lnSpc>
                <a:spcPct val="120000"/>
              </a:lnSpc>
              <a:spcAft>
                <a:spcPts val="600"/>
              </a:spcAft>
            </a:pPr>
            <a:r>
              <a:rPr lang="en-US">
                <a:solidFill>
                  <a:schemeClr val="accent3"/>
                </a:solidFill>
                <a:latin typeface="Calibri"/>
                <a:cs typeface="Calibri"/>
              </a:rPr>
              <a:t>Matthew Manley</a:t>
            </a:r>
          </a:p>
          <a:p>
            <a:pPr algn="r">
              <a:lnSpc>
                <a:spcPct val="120000"/>
              </a:lnSpc>
              <a:spcAft>
                <a:spcPts val="600"/>
              </a:spcAft>
            </a:pPr>
            <a:r>
              <a:rPr lang="en-US">
                <a:solidFill>
                  <a:schemeClr val="accent3"/>
                </a:solidFill>
                <a:latin typeface="Calibri"/>
                <a:cs typeface="Calibri"/>
              </a:rPr>
              <a:t>Bentley Breithaupt</a:t>
            </a:r>
          </a:p>
          <a:p>
            <a:pPr algn="r">
              <a:lnSpc>
                <a:spcPct val="120000"/>
              </a:lnSpc>
              <a:spcAft>
                <a:spcPts val="600"/>
              </a:spcAft>
            </a:pPr>
            <a:r>
              <a:rPr lang="en-US">
                <a:solidFill>
                  <a:schemeClr val="accent3"/>
                </a:solidFill>
                <a:latin typeface="Calibri"/>
                <a:cs typeface="Calibri"/>
              </a:rPr>
              <a:t>Alex Sweeney</a:t>
            </a:r>
          </a:p>
        </p:txBody>
      </p:sp>
      <p:sp>
        <p:nvSpPr>
          <p:cNvPr id="15" name="Rectangle 14">
            <a:extLst>
              <a:ext uri="{FF2B5EF4-FFF2-40B4-BE49-F238E27FC236}">
                <a16:creationId xmlns:a16="http://schemas.microsoft.com/office/drawing/2014/main" id="{5D0F078E-2267-6640-B04D-AD394293CE1D}"/>
              </a:ext>
            </a:extLst>
          </p:cNvPr>
          <p:cNvSpPr/>
          <p:nvPr/>
        </p:nvSpPr>
        <p:spPr>
          <a:xfrm>
            <a:off x="0" y="1952922"/>
            <a:ext cx="6096000" cy="1554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7BC143"/>
              </a:solidFill>
            </a:endParaRPr>
          </a:p>
        </p:txBody>
      </p:sp>
      <p:sp>
        <p:nvSpPr>
          <p:cNvPr id="7" name="TextBox 6"/>
          <p:cNvSpPr txBox="1"/>
          <p:nvPr/>
        </p:nvSpPr>
        <p:spPr>
          <a:xfrm>
            <a:off x="1325932" y="1914702"/>
            <a:ext cx="4650974" cy="1631216"/>
          </a:xfrm>
          <a:prstGeom prst="rect">
            <a:avLst/>
          </a:prstGeom>
          <a:noFill/>
        </p:spPr>
        <p:txBody>
          <a:bodyPr wrap="square" rtlCol="0">
            <a:spAutoFit/>
          </a:bodyPr>
          <a:lstStyle/>
          <a:p>
            <a:pPr algn="r"/>
            <a:r>
              <a:rPr lang="id-ID" sz="3600" b="1">
                <a:solidFill>
                  <a:schemeClr val="bg1"/>
                </a:solidFill>
                <a:latin typeface="Calibri"/>
                <a:cs typeface="Calibri"/>
              </a:rPr>
              <a:t>OSM WATER:</a:t>
            </a:r>
          </a:p>
          <a:p>
            <a:pPr algn="r"/>
            <a:r>
              <a:rPr lang="id-ID" sz="3200" b="1">
                <a:solidFill>
                  <a:schemeClr val="bg1"/>
                </a:solidFill>
                <a:latin typeface="Calibri"/>
                <a:cs typeface="Calibri"/>
              </a:rPr>
              <a:t>How well are Minnesota’s water features mapped?</a:t>
            </a:r>
          </a:p>
        </p:txBody>
      </p:sp>
    </p:spTree>
    <p:extLst>
      <p:ext uri="{BB962C8B-B14F-4D97-AF65-F5344CB8AC3E}">
        <p14:creationId xmlns:p14="http://schemas.microsoft.com/office/powerpoint/2010/main" val="29762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22" presetClass="entr" presetSubtype="2"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Inland Water Definition</a:t>
            </a:r>
          </a:p>
        </p:txBody>
      </p:sp>
      <p:sp>
        <p:nvSpPr>
          <p:cNvPr id="9" name="Freeform 29"/>
          <p:cNvSpPr>
            <a:spLocks noChangeAspect="1"/>
          </p:cNvSpPr>
          <p:nvPr/>
        </p:nvSpPr>
        <p:spPr bwMode="auto">
          <a:xfrm>
            <a:off x="881361" y="4156816"/>
            <a:ext cx="247196" cy="191827"/>
          </a:xfrm>
          <a:custGeom>
            <a:avLst/>
            <a:gdLst/>
            <a:ahLst/>
            <a:cxnLst>
              <a:cxn ang="0">
                <a:pos x="58" y="12"/>
              </a:cxn>
              <a:cxn ang="0">
                <a:pos x="30" y="39"/>
              </a:cxn>
              <a:cxn ang="0">
                <a:pos x="25" y="44"/>
              </a:cxn>
              <a:cxn ang="0">
                <a:pos x="23" y="45"/>
              </a:cxn>
              <a:cxn ang="0">
                <a:pos x="20" y="44"/>
              </a:cxn>
              <a:cxn ang="0">
                <a:pos x="15" y="39"/>
              </a:cxn>
              <a:cxn ang="0">
                <a:pos x="1" y="26"/>
              </a:cxn>
              <a:cxn ang="0">
                <a:pos x="0" y="23"/>
              </a:cxn>
              <a:cxn ang="0">
                <a:pos x="1" y="20"/>
              </a:cxn>
              <a:cxn ang="0">
                <a:pos x="6" y="15"/>
              </a:cxn>
              <a:cxn ang="0">
                <a:pos x="9" y="14"/>
              </a:cxn>
              <a:cxn ang="0">
                <a:pos x="11" y="15"/>
              </a:cxn>
              <a:cxn ang="0">
                <a:pos x="23" y="26"/>
              </a:cxn>
              <a:cxn ang="0">
                <a:pos x="47" y="1"/>
              </a:cxn>
              <a:cxn ang="0">
                <a:pos x="50" y="0"/>
              </a:cxn>
              <a:cxn ang="0">
                <a:pos x="53" y="1"/>
              </a:cxn>
              <a:cxn ang="0">
                <a:pos x="58" y="7"/>
              </a:cxn>
              <a:cxn ang="0">
                <a:pos x="59" y="9"/>
              </a:cxn>
              <a:cxn ang="0">
                <a:pos x="58" y="12"/>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w="9525">
            <a:noFill/>
            <a:round/>
            <a:headEnd/>
            <a:tailEnd/>
          </a:ln>
        </p:spPr>
        <p:txBody>
          <a:bodyPr lIns="68598" tIns="34299" rIns="68598" bIns="34299"/>
          <a:lstStyle/>
          <a:p>
            <a:pPr defTabSz="1828434" eaLnBrk="1" fontAlgn="auto" hangingPunct="1">
              <a:spcBef>
                <a:spcPts val="0"/>
              </a:spcBef>
              <a:spcAft>
                <a:spcPts val="0"/>
              </a:spcAft>
              <a:defRPr/>
            </a:pPr>
            <a:endParaRPr lang="en-US" sz="2701">
              <a:latin typeface="Lato Light" charset="0"/>
              <a:ea typeface="+mn-ea"/>
            </a:endParaRPr>
          </a:p>
        </p:txBody>
      </p:sp>
      <p:pic>
        <p:nvPicPr>
          <p:cNvPr id="3" name="Picture 2">
            <a:extLst>
              <a:ext uri="{FF2B5EF4-FFF2-40B4-BE49-F238E27FC236}">
                <a16:creationId xmlns:a16="http://schemas.microsoft.com/office/drawing/2014/main" id="{1913C512-B2A4-3F4C-A087-8C13A734B85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243575" y="1419559"/>
            <a:ext cx="7704850" cy="4850048"/>
          </a:xfrm>
          <a:prstGeom prst="rect">
            <a:avLst/>
          </a:prstGeom>
        </p:spPr>
      </p:pic>
    </p:spTree>
    <p:extLst>
      <p:ext uri="{BB962C8B-B14F-4D97-AF65-F5344CB8AC3E}">
        <p14:creationId xmlns:p14="http://schemas.microsoft.com/office/powerpoint/2010/main" val="327851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atin typeface="Calibri"/>
                <a:cs typeface="Calibri"/>
              </a:rPr>
              <a:t>Time-Slices</a:t>
            </a:r>
          </a:p>
        </p:txBody>
      </p:sp>
      <p:sp>
        <p:nvSpPr>
          <p:cNvPr id="27" name="TextBox 26">
            <a:extLst>
              <a:ext uri="{FF2B5EF4-FFF2-40B4-BE49-F238E27FC236}">
                <a16:creationId xmlns:a16="http://schemas.microsoft.com/office/drawing/2014/main" id="{7C16A4B2-E167-9F40-BAAE-A25B098CFD87}"/>
              </a:ext>
            </a:extLst>
          </p:cNvPr>
          <p:cNvSpPr txBox="1"/>
          <p:nvPr/>
        </p:nvSpPr>
        <p:spPr>
          <a:xfrm>
            <a:off x="1374383" y="2396937"/>
            <a:ext cx="7516639" cy="3290003"/>
          </a:xfrm>
          <a:prstGeom prst="rect">
            <a:avLst/>
          </a:prstGeom>
          <a:noFill/>
          <a:ln>
            <a:noFill/>
          </a:ln>
        </p:spPr>
        <p:txBody>
          <a:bodyPr wrap="square" rtlCol="0">
            <a:spAutoFit/>
          </a:bodyPr>
          <a:lstStyle/>
          <a:p>
            <a:pPr>
              <a:lnSpc>
                <a:spcPct val="110000"/>
              </a:lnSpc>
            </a:pPr>
            <a:r>
              <a:rPr lang="en-US" sz="2800" dirty="0"/>
              <a:t>9/30/2009 </a:t>
            </a:r>
          </a:p>
          <a:p>
            <a:pPr marL="914400" lvl="1" indent="-457200">
              <a:lnSpc>
                <a:spcPct val="110000"/>
              </a:lnSpc>
              <a:buFontTx/>
              <a:buChar char="-"/>
            </a:pPr>
            <a:r>
              <a:rPr lang="en-US" sz="2800" dirty="0"/>
              <a:t>Represents pre-NHD bulk import</a:t>
            </a:r>
          </a:p>
          <a:p>
            <a:pPr>
              <a:lnSpc>
                <a:spcPct val="110000"/>
              </a:lnSpc>
            </a:pPr>
            <a:r>
              <a:rPr lang="en-US" sz="2800" dirty="0"/>
              <a:t>9/30/2011</a:t>
            </a:r>
          </a:p>
          <a:p>
            <a:pPr marL="914400" lvl="1" indent="-457200">
              <a:lnSpc>
                <a:spcPct val="110000"/>
              </a:lnSpc>
              <a:buFontTx/>
              <a:buChar char="-"/>
            </a:pPr>
            <a:r>
              <a:rPr lang="en-US" sz="2800" dirty="0"/>
              <a:t>Directly after the majority of bulk imports</a:t>
            </a:r>
          </a:p>
          <a:p>
            <a:pPr>
              <a:lnSpc>
                <a:spcPct val="110000"/>
              </a:lnSpc>
            </a:pPr>
            <a:r>
              <a:rPr lang="en-US" sz="2800" dirty="0"/>
              <a:t>4/7/2019</a:t>
            </a:r>
          </a:p>
          <a:p>
            <a:pPr marL="914400" lvl="1" indent="-457200">
              <a:lnSpc>
                <a:spcPct val="110000"/>
              </a:lnSpc>
              <a:buFontTx/>
              <a:buChar char="-"/>
            </a:pPr>
            <a:r>
              <a:rPr lang="en-US" sz="2800" dirty="0"/>
              <a:t>Recent data representing the “current state”</a:t>
            </a:r>
          </a:p>
          <a:p>
            <a:pPr>
              <a:lnSpc>
                <a:spcPct val="110000"/>
              </a:lnSpc>
            </a:pPr>
            <a:endParaRPr lang="en-US" sz="2200" b="1" dirty="0"/>
          </a:p>
        </p:txBody>
      </p:sp>
      <p:pic>
        <p:nvPicPr>
          <p:cNvPr id="2" name="Picture 1">
            <a:extLst>
              <a:ext uri="{FF2B5EF4-FFF2-40B4-BE49-F238E27FC236}">
                <a16:creationId xmlns:a16="http://schemas.microsoft.com/office/drawing/2014/main" id="{F64C9A4A-E2BE-9642-B713-37C0CF8F020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745607" y="3561662"/>
            <a:ext cx="1836793" cy="1752599"/>
          </a:xfrm>
          <a:prstGeom prst="rect">
            <a:avLst/>
          </a:prstGeom>
          <a:effectLst>
            <a:outerShdw blurRad="50800" dist="50800" dir="5400000" algn="ctr" rotWithShape="0">
              <a:srgbClr val="000000"/>
            </a:outerShdw>
          </a:effectLst>
        </p:spPr>
      </p:pic>
      <p:pic>
        <p:nvPicPr>
          <p:cNvPr id="24" name="Picture 23">
            <a:extLst>
              <a:ext uri="{FF2B5EF4-FFF2-40B4-BE49-F238E27FC236}">
                <a16:creationId xmlns:a16="http://schemas.microsoft.com/office/drawing/2014/main" id="{0F76ABFC-71BC-E443-AE35-E3513AB5723A}"/>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691814" y="2663255"/>
            <a:ext cx="1836794" cy="1752600"/>
          </a:xfrm>
          <a:prstGeom prst="rect">
            <a:avLst/>
          </a:prstGeom>
          <a:effectLst>
            <a:outerShdw blurRad="50800" dist="50800" dir="5400000" algn="ctr" rotWithShape="0">
              <a:srgbClr val="000000"/>
            </a:outerShdw>
          </a:effectLst>
        </p:spPr>
      </p:pic>
      <p:pic>
        <p:nvPicPr>
          <p:cNvPr id="8" name="Picture 7">
            <a:extLst>
              <a:ext uri="{FF2B5EF4-FFF2-40B4-BE49-F238E27FC236}">
                <a16:creationId xmlns:a16="http://schemas.microsoft.com/office/drawing/2014/main" id="{EDEA3242-6EBF-F847-8E0D-ACC4CE55719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833704" y="1530339"/>
            <a:ext cx="1981695" cy="1890859"/>
          </a:xfrm>
          <a:prstGeom prst="rect">
            <a:avLst/>
          </a:prstGeom>
          <a:effectLst>
            <a:outerShdw blurRad="50800" dist="50800" dir="5400000" algn="ctr" rotWithShape="0">
              <a:srgbClr val="000000"/>
            </a:outerShdw>
          </a:effectLst>
        </p:spPr>
      </p:pic>
      <p:grpSp>
        <p:nvGrpSpPr>
          <p:cNvPr id="3" name="Group 2">
            <a:extLst>
              <a:ext uri="{FF2B5EF4-FFF2-40B4-BE49-F238E27FC236}">
                <a16:creationId xmlns:a16="http://schemas.microsoft.com/office/drawing/2014/main" id="{2DB27895-5867-814E-A29F-401C4D29F09B}"/>
              </a:ext>
            </a:extLst>
          </p:cNvPr>
          <p:cNvGrpSpPr/>
          <p:nvPr/>
        </p:nvGrpSpPr>
        <p:grpSpPr>
          <a:xfrm>
            <a:off x="822960" y="2442177"/>
            <a:ext cx="509386" cy="504662"/>
            <a:chOff x="749096" y="1847674"/>
            <a:chExt cx="509386" cy="504662"/>
          </a:xfrm>
        </p:grpSpPr>
        <p:sp>
          <p:nvSpPr>
            <p:cNvPr id="7" name="Oval 6">
              <a:extLst>
                <a:ext uri="{FF2B5EF4-FFF2-40B4-BE49-F238E27FC236}">
                  <a16:creationId xmlns:a16="http://schemas.microsoft.com/office/drawing/2014/main" id="{A6680D9A-195A-7D46-ACB2-DD9AC0783B93}"/>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9" name="Picture 8">
              <a:extLst>
                <a:ext uri="{FF2B5EF4-FFF2-40B4-BE49-F238E27FC236}">
                  <a16:creationId xmlns:a16="http://schemas.microsoft.com/office/drawing/2014/main" id="{7D031D1F-1765-F74E-AC04-362F2C0227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10" name="Group 9">
            <a:extLst>
              <a:ext uri="{FF2B5EF4-FFF2-40B4-BE49-F238E27FC236}">
                <a16:creationId xmlns:a16="http://schemas.microsoft.com/office/drawing/2014/main" id="{628CF3F0-E5D2-C04A-859B-77BB068912A3}"/>
              </a:ext>
            </a:extLst>
          </p:cNvPr>
          <p:cNvGrpSpPr/>
          <p:nvPr/>
        </p:nvGrpSpPr>
        <p:grpSpPr>
          <a:xfrm>
            <a:off x="822960" y="3364718"/>
            <a:ext cx="509386" cy="504662"/>
            <a:chOff x="749096" y="1847674"/>
            <a:chExt cx="509386" cy="504662"/>
          </a:xfrm>
        </p:grpSpPr>
        <p:sp>
          <p:nvSpPr>
            <p:cNvPr id="11" name="Oval 10">
              <a:extLst>
                <a:ext uri="{FF2B5EF4-FFF2-40B4-BE49-F238E27FC236}">
                  <a16:creationId xmlns:a16="http://schemas.microsoft.com/office/drawing/2014/main" id="{EFBE05DB-8441-F34E-A19C-3B5C8B8C8286}"/>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2" name="Picture 11">
              <a:extLst>
                <a:ext uri="{FF2B5EF4-FFF2-40B4-BE49-F238E27FC236}">
                  <a16:creationId xmlns:a16="http://schemas.microsoft.com/office/drawing/2014/main" id="{507882FF-C096-A548-BBA5-AD48725C2BA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13" name="Group 12">
            <a:extLst>
              <a:ext uri="{FF2B5EF4-FFF2-40B4-BE49-F238E27FC236}">
                <a16:creationId xmlns:a16="http://schemas.microsoft.com/office/drawing/2014/main" id="{D7848B5A-C734-814C-A544-802C0BD02078}"/>
              </a:ext>
            </a:extLst>
          </p:cNvPr>
          <p:cNvGrpSpPr/>
          <p:nvPr/>
        </p:nvGrpSpPr>
        <p:grpSpPr>
          <a:xfrm>
            <a:off x="825605" y="4287259"/>
            <a:ext cx="509386" cy="504662"/>
            <a:chOff x="749096" y="1847674"/>
            <a:chExt cx="509386" cy="504662"/>
          </a:xfrm>
        </p:grpSpPr>
        <p:sp>
          <p:nvSpPr>
            <p:cNvPr id="14" name="Oval 13">
              <a:extLst>
                <a:ext uri="{FF2B5EF4-FFF2-40B4-BE49-F238E27FC236}">
                  <a16:creationId xmlns:a16="http://schemas.microsoft.com/office/drawing/2014/main" id="{54868D08-33B8-A442-B528-86189A5CEC1F}"/>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5" name="Picture 14">
              <a:extLst>
                <a:ext uri="{FF2B5EF4-FFF2-40B4-BE49-F238E27FC236}">
                  <a16:creationId xmlns:a16="http://schemas.microsoft.com/office/drawing/2014/main" id="{A4AA04FD-0624-064B-8176-29CD3257CD8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spTree>
    <p:extLst>
      <p:ext uri="{BB962C8B-B14F-4D97-AF65-F5344CB8AC3E}">
        <p14:creationId xmlns:p14="http://schemas.microsoft.com/office/powerpoint/2010/main" val="3406064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Generating Time Slices</a:t>
            </a:r>
          </a:p>
        </p:txBody>
      </p:sp>
      <p:sp>
        <p:nvSpPr>
          <p:cNvPr id="27" name="TextBox 26">
            <a:extLst>
              <a:ext uri="{FF2B5EF4-FFF2-40B4-BE49-F238E27FC236}">
                <a16:creationId xmlns:a16="http://schemas.microsoft.com/office/drawing/2014/main" id="{7C16A4B2-E167-9F40-BAAE-A25B098CFD87}"/>
              </a:ext>
            </a:extLst>
          </p:cNvPr>
          <p:cNvSpPr txBox="1"/>
          <p:nvPr/>
        </p:nvSpPr>
        <p:spPr>
          <a:xfrm>
            <a:off x="1371600" y="1814710"/>
            <a:ext cx="5554132" cy="3785652"/>
          </a:xfrm>
          <a:prstGeom prst="rect">
            <a:avLst/>
          </a:prstGeom>
          <a:noFill/>
          <a:ln>
            <a:noFill/>
          </a:ln>
        </p:spPr>
        <p:txBody>
          <a:bodyPr wrap="square" rtlCol="0">
            <a:spAutoFit/>
          </a:bodyPr>
          <a:lstStyle/>
          <a:p>
            <a:r>
              <a:rPr lang="en-US" sz="2400" dirty="0"/>
              <a:t>Data from full OSM history PBF file</a:t>
            </a:r>
          </a:p>
          <a:p>
            <a:endParaRPr lang="en-US" sz="2400" dirty="0"/>
          </a:p>
          <a:p>
            <a:r>
              <a:rPr lang="en-US" sz="2400" dirty="0"/>
              <a:t>Data processed using Osmium Tool</a:t>
            </a:r>
          </a:p>
          <a:p>
            <a:endParaRPr lang="en-US" sz="2400" dirty="0"/>
          </a:p>
          <a:p>
            <a:r>
              <a:rPr lang="en-US" sz="2400" dirty="0"/>
              <a:t>History file soft clipped to Minnesota</a:t>
            </a:r>
          </a:p>
          <a:p>
            <a:endParaRPr lang="en-US" sz="2400" dirty="0"/>
          </a:p>
          <a:p>
            <a:r>
              <a:rPr lang="en-US" sz="2400" dirty="0"/>
              <a:t>3 time slices extracted</a:t>
            </a:r>
          </a:p>
          <a:p>
            <a:endParaRPr lang="en-US" sz="2400" dirty="0"/>
          </a:p>
          <a:p>
            <a:r>
              <a:rPr lang="en-US" sz="2400" dirty="0"/>
              <a:t>Time slices filtered to items from inland water definition</a:t>
            </a:r>
          </a:p>
        </p:txBody>
      </p:sp>
      <p:grpSp>
        <p:nvGrpSpPr>
          <p:cNvPr id="18" name="Group 17">
            <a:extLst>
              <a:ext uri="{FF2B5EF4-FFF2-40B4-BE49-F238E27FC236}">
                <a16:creationId xmlns:a16="http://schemas.microsoft.com/office/drawing/2014/main" id="{6D5A12C7-530C-A44A-BAD2-DF2D60C04220}"/>
              </a:ext>
            </a:extLst>
          </p:cNvPr>
          <p:cNvGrpSpPr/>
          <p:nvPr/>
        </p:nvGrpSpPr>
        <p:grpSpPr>
          <a:xfrm>
            <a:off x="822960" y="1828800"/>
            <a:ext cx="509386" cy="504662"/>
            <a:chOff x="749096" y="1847674"/>
            <a:chExt cx="509386" cy="504662"/>
          </a:xfrm>
        </p:grpSpPr>
        <p:sp>
          <p:nvSpPr>
            <p:cNvPr id="19" name="Oval 18">
              <a:extLst>
                <a:ext uri="{FF2B5EF4-FFF2-40B4-BE49-F238E27FC236}">
                  <a16:creationId xmlns:a16="http://schemas.microsoft.com/office/drawing/2014/main" id="{55136D79-EA97-8D42-B2FF-F95AF82D1ED5}"/>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20" name="Picture 19">
              <a:extLst>
                <a:ext uri="{FF2B5EF4-FFF2-40B4-BE49-F238E27FC236}">
                  <a16:creationId xmlns:a16="http://schemas.microsoft.com/office/drawing/2014/main" id="{E8B2E66E-F71A-024C-A021-2FED095E60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22" name="Group 21">
            <a:extLst>
              <a:ext uri="{FF2B5EF4-FFF2-40B4-BE49-F238E27FC236}">
                <a16:creationId xmlns:a16="http://schemas.microsoft.com/office/drawing/2014/main" id="{2E48F9DE-C32F-8548-8DD5-B250088F1428}"/>
              </a:ext>
            </a:extLst>
          </p:cNvPr>
          <p:cNvGrpSpPr/>
          <p:nvPr/>
        </p:nvGrpSpPr>
        <p:grpSpPr>
          <a:xfrm>
            <a:off x="818860" y="2553068"/>
            <a:ext cx="509386" cy="504662"/>
            <a:chOff x="749096" y="1847674"/>
            <a:chExt cx="509386" cy="504662"/>
          </a:xfrm>
        </p:grpSpPr>
        <p:sp>
          <p:nvSpPr>
            <p:cNvPr id="23" name="Oval 22">
              <a:extLst>
                <a:ext uri="{FF2B5EF4-FFF2-40B4-BE49-F238E27FC236}">
                  <a16:creationId xmlns:a16="http://schemas.microsoft.com/office/drawing/2014/main" id="{0D0CA187-14AC-E346-B4AA-FD934E0D7715}"/>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25" name="Picture 24">
              <a:extLst>
                <a:ext uri="{FF2B5EF4-FFF2-40B4-BE49-F238E27FC236}">
                  <a16:creationId xmlns:a16="http://schemas.microsoft.com/office/drawing/2014/main" id="{90B1CB77-FB56-5B4B-9ED2-2D81E4A162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26" name="Group 25">
            <a:extLst>
              <a:ext uri="{FF2B5EF4-FFF2-40B4-BE49-F238E27FC236}">
                <a16:creationId xmlns:a16="http://schemas.microsoft.com/office/drawing/2014/main" id="{EC960900-9B66-D54C-B21A-D3CCE1E82809}"/>
              </a:ext>
            </a:extLst>
          </p:cNvPr>
          <p:cNvGrpSpPr/>
          <p:nvPr/>
        </p:nvGrpSpPr>
        <p:grpSpPr>
          <a:xfrm>
            <a:off x="824746" y="3277336"/>
            <a:ext cx="509386" cy="504662"/>
            <a:chOff x="749096" y="1847674"/>
            <a:chExt cx="509386" cy="504662"/>
          </a:xfrm>
        </p:grpSpPr>
        <p:sp>
          <p:nvSpPr>
            <p:cNvPr id="29" name="Oval 28">
              <a:extLst>
                <a:ext uri="{FF2B5EF4-FFF2-40B4-BE49-F238E27FC236}">
                  <a16:creationId xmlns:a16="http://schemas.microsoft.com/office/drawing/2014/main" id="{DF055476-588A-3C4B-A958-4739BD757494}"/>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30" name="Picture 29">
              <a:extLst>
                <a:ext uri="{FF2B5EF4-FFF2-40B4-BE49-F238E27FC236}">
                  <a16:creationId xmlns:a16="http://schemas.microsoft.com/office/drawing/2014/main" id="{1816C214-684D-4147-8C2E-10DAB591E7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31" name="Group 30">
            <a:extLst>
              <a:ext uri="{FF2B5EF4-FFF2-40B4-BE49-F238E27FC236}">
                <a16:creationId xmlns:a16="http://schemas.microsoft.com/office/drawing/2014/main" id="{E3E9CF6E-30DC-E14A-9B77-65F54E980DEA}"/>
              </a:ext>
            </a:extLst>
          </p:cNvPr>
          <p:cNvGrpSpPr/>
          <p:nvPr/>
        </p:nvGrpSpPr>
        <p:grpSpPr>
          <a:xfrm>
            <a:off x="821061" y="4002933"/>
            <a:ext cx="509386" cy="504662"/>
            <a:chOff x="749096" y="1847674"/>
            <a:chExt cx="509386" cy="504662"/>
          </a:xfrm>
        </p:grpSpPr>
        <p:sp>
          <p:nvSpPr>
            <p:cNvPr id="32" name="Oval 31">
              <a:extLst>
                <a:ext uri="{FF2B5EF4-FFF2-40B4-BE49-F238E27FC236}">
                  <a16:creationId xmlns:a16="http://schemas.microsoft.com/office/drawing/2014/main" id="{C687054B-128C-B945-9E5C-433A4B4C2840}"/>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34" name="Picture 33">
              <a:extLst>
                <a:ext uri="{FF2B5EF4-FFF2-40B4-BE49-F238E27FC236}">
                  <a16:creationId xmlns:a16="http://schemas.microsoft.com/office/drawing/2014/main" id="{7ACB2E22-F5B7-0B4B-A90A-A68239EAD0A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35" name="Group 34">
            <a:extLst>
              <a:ext uri="{FF2B5EF4-FFF2-40B4-BE49-F238E27FC236}">
                <a16:creationId xmlns:a16="http://schemas.microsoft.com/office/drawing/2014/main" id="{E1BBF4A0-369B-3941-B38D-87F6817F8C07}"/>
              </a:ext>
            </a:extLst>
          </p:cNvPr>
          <p:cNvGrpSpPr/>
          <p:nvPr/>
        </p:nvGrpSpPr>
        <p:grpSpPr>
          <a:xfrm>
            <a:off x="811171" y="4725872"/>
            <a:ext cx="509386" cy="504662"/>
            <a:chOff x="749096" y="1847674"/>
            <a:chExt cx="509386" cy="504662"/>
          </a:xfrm>
        </p:grpSpPr>
        <p:sp>
          <p:nvSpPr>
            <p:cNvPr id="36" name="Oval 35">
              <a:extLst>
                <a:ext uri="{FF2B5EF4-FFF2-40B4-BE49-F238E27FC236}">
                  <a16:creationId xmlns:a16="http://schemas.microsoft.com/office/drawing/2014/main" id="{59A0A50F-ABE1-D940-A784-BB0615D132F0}"/>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37" name="Picture 36">
              <a:extLst>
                <a:ext uri="{FF2B5EF4-FFF2-40B4-BE49-F238E27FC236}">
                  <a16:creationId xmlns:a16="http://schemas.microsoft.com/office/drawing/2014/main" id="{FD6216E3-27EC-D443-B683-40D32D4421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2" name="Group 1">
            <a:extLst>
              <a:ext uri="{FF2B5EF4-FFF2-40B4-BE49-F238E27FC236}">
                <a16:creationId xmlns:a16="http://schemas.microsoft.com/office/drawing/2014/main" id="{9A061159-BB6E-E243-82F9-7FE303D0C634}"/>
              </a:ext>
            </a:extLst>
          </p:cNvPr>
          <p:cNvGrpSpPr/>
          <p:nvPr/>
        </p:nvGrpSpPr>
        <p:grpSpPr>
          <a:xfrm>
            <a:off x="7370512" y="1596432"/>
            <a:ext cx="4346431" cy="4431114"/>
            <a:chOff x="7370512" y="1596432"/>
            <a:chExt cx="4346431" cy="4431114"/>
          </a:xfrm>
        </p:grpSpPr>
        <p:grpSp>
          <p:nvGrpSpPr>
            <p:cNvPr id="7" name="Group 6">
              <a:extLst>
                <a:ext uri="{FF2B5EF4-FFF2-40B4-BE49-F238E27FC236}">
                  <a16:creationId xmlns:a16="http://schemas.microsoft.com/office/drawing/2014/main" id="{5C1A0DB1-EF54-7845-9219-37EEF89B0722}"/>
                </a:ext>
              </a:extLst>
            </p:cNvPr>
            <p:cNvGrpSpPr/>
            <p:nvPr/>
          </p:nvGrpSpPr>
          <p:grpSpPr>
            <a:xfrm>
              <a:off x="7370512" y="1596432"/>
              <a:ext cx="3929949" cy="1287780"/>
              <a:chOff x="7652452" y="1891072"/>
              <a:chExt cx="3929949" cy="1287780"/>
            </a:xfrm>
          </p:grpSpPr>
          <p:pic>
            <p:nvPicPr>
              <p:cNvPr id="3" name="Picture 2">
                <a:extLst>
                  <a:ext uri="{FF2B5EF4-FFF2-40B4-BE49-F238E27FC236}">
                    <a16:creationId xmlns:a16="http://schemas.microsoft.com/office/drawing/2014/main" id="{94853A4E-FFE8-7741-A1F0-2071B27D38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52452" y="1891072"/>
                <a:ext cx="3929949" cy="1287780"/>
              </a:xfrm>
              <a:prstGeom prst="rect">
                <a:avLst/>
              </a:prstGeom>
            </p:spPr>
          </p:pic>
          <p:pic>
            <p:nvPicPr>
              <p:cNvPr id="6" name="Picture 5">
                <a:extLst>
                  <a:ext uri="{FF2B5EF4-FFF2-40B4-BE49-F238E27FC236}">
                    <a16:creationId xmlns:a16="http://schemas.microsoft.com/office/drawing/2014/main" id="{6E549BC6-CA44-3B41-BC45-9BE5F16BA3E5}"/>
                  </a:ext>
                </a:extLst>
              </p:cNvPr>
              <p:cNvPicPr>
                <a:picLocks noChangeAspect="1"/>
              </p:cNvPicPr>
              <p:nvPr/>
            </p:nvPicPr>
            <p:blipFill>
              <a:blip r:embed="rId5"/>
              <a:stretch>
                <a:fillRect/>
              </a:stretch>
            </p:blipFill>
            <p:spPr>
              <a:xfrm>
                <a:off x="10769601" y="2366052"/>
                <a:ext cx="812800" cy="812800"/>
              </a:xfrm>
              <a:prstGeom prst="rect">
                <a:avLst/>
              </a:prstGeom>
            </p:spPr>
          </p:pic>
        </p:grpSp>
        <p:pic>
          <p:nvPicPr>
            <p:cNvPr id="9" name="Graphic 8">
              <a:extLst>
                <a:ext uri="{FF2B5EF4-FFF2-40B4-BE49-F238E27FC236}">
                  <a16:creationId xmlns:a16="http://schemas.microsoft.com/office/drawing/2014/main" id="{EEEE7899-155C-6D42-A244-A0CEC9152EA4}"/>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537205" y="4368528"/>
              <a:ext cx="777240" cy="777240"/>
            </a:xfrm>
            <a:prstGeom prst="rect">
              <a:avLst/>
            </a:prstGeom>
          </p:spPr>
        </p:pic>
        <p:pic>
          <p:nvPicPr>
            <p:cNvPr id="13" name="Picture 12">
              <a:extLst>
                <a:ext uri="{FF2B5EF4-FFF2-40B4-BE49-F238E27FC236}">
                  <a16:creationId xmlns:a16="http://schemas.microsoft.com/office/drawing/2014/main" id="{2EA9AF0E-56BC-284F-A0F1-3A445E63C3F7}"/>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58378" y="2791214"/>
              <a:ext cx="2458565" cy="2054464"/>
            </a:xfrm>
            <a:prstGeom prst="rect">
              <a:avLst/>
            </a:prstGeom>
          </p:spPr>
        </p:pic>
        <p:cxnSp>
          <p:nvCxnSpPr>
            <p:cNvPr id="21" name="Straight Arrow Connector 20">
              <a:extLst>
                <a:ext uri="{FF2B5EF4-FFF2-40B4-BE49-F238E27FC236}">
                  <a16:creationId xmlns:a16="http://schemas.microsoft.com/office/drawing/2014/main" id="{9B31F0F3-FEC4-EF44-B104-FC372F7632A3}"/>
                </a:ext>
              </a:extLst>
            </p:cNvPr>
            <p:cNvCxnSpPr>
              <a:cxnSpLocks/>
            </p:cNvCxnSpPr>
            <p:nvPr/>
          </p:nvCxnSpPr>
          <p:spPr>
            <a:xfrm>
              <a:off x="7925825" y="2971800"/>
              <a:ext cx="0" cy="1318260"/>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B74A71-FBE7-D544-B8BC-D663718BF485}"/>
                </a:ext>
              </a:extLst>
            </p:cNvPr>
            <p:cNvCxnSpPr>
              <a:cxnSpLocks/>
            </p:cNvCxnSpPr>
            <p:nvPr/>
          </p:nvCxnSpPr>
          <p:spPr>
            <a:xfrm flipV="1">
              <a:off x="8314445" y="3973789"/>
              <a:ext cx="1332552" cy="544871"/>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5790D25-E8E4-154F-9D05-B4A64C8D6C0E}"/>
                </a:ext>
              </a:extLst>
            </p:cNvPr>
            <p:cNvCxnSpPr>
              <a:cxnSpLocks/>
            </p:cNvCxnSpPr>
            <p:nvPr/>
          </p:nvCxnSpPr>
          <p:spPr>
            <a:xfrm flipH="1">
              <a:off x="8385281" y="4145280"/>
              <a:ext cx="1261716" cy="518160"/>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DE9638-7C10-FE43-BCCC-4712CA7AD6C5}"/>
                </a:ext>
              </a:extLst>
            </p:cNvPr>
            <p:cNvCxnSpPr>
              <a:cxnSpLocks/>
            </p:cNvCxnSpPr>
            <p:nvPr/>
          </p:nvCxnSpPr>
          <p:spPr>
            <a:xfrm>
              <a:off x="8385281" y="4882758"/>
              <a:ext cx="1229723" cy="217062"/>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99D1A3A-7C54-2D42-833E-D8721A559E61}"/>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10282739" y="5367519"/>
              <a:ext cx="691734" cy="660027"/>
            </a:xfrm>
            <a:prstGeom prst="rect">
              <a:avLst/>
            </a:prstGeom>
            <a:effectLst>
              <a:outerShdw blurRad="50800" dist="50800" dir="5400000" algn="ctr" rotWithShape="0">
                <a:srgbClr val="000000"/>
              </a:outerShdw>
            </a:effectLst>
          </p:spPr>
        </p:pic>
        <p:pic>
          <p:nvPicPr>
            <p:cNvPr id="39" name="Picture 38">
              <a:extLst>
                <a:ext uri="{FF2B5EF4-FFF2-40B4-BE49-F238E27FC236}">
                  <a16:creationId xmlns:a16="http://schemas.microsoft.com/office/drawing/2014/main" id="{D0A723EE-6A0D-084B-9C30-88E75676F06F}"/>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10033229" y="5099820"/>
              <a:ext cx="691734" cy="660027"/>
            </a:xfrm>
            <a:prstGeom prst="rect">
              <a:avLst/>
            </a:prstGeom>
            <a:effectLst>
              <a:outerShdw blurRad="50800" dist="50800" dir="5400000" algn="ctr" rotWithShape="0">
                <a:srgbClr val="000000"/>
              </a:outerShdw>
            </a:effectLst>
          </p:spPr>
        </p:pic>
        <p:pic>
          <p:nvPicPr>
            <p:cNvPr id="40" name="Picture 39">
              <a:extLst>
                <a:ext uri="{FF2B5EF4-FFF2-40B4-BE49-F238E27FC236}">
                  <a16:creationId xmlns:a16="http://schemas.microsoft.com/office/drawing/2014/main" id="{B6BA1203-9384-1647-ADDC-A3E851F662F8}"/>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9735209" y="4782780"/>
              <a:ext cx="746304" cy="712095"/>
            </a:xfrm>
            <a:prstGeom prst="rect">
              <a:avLst/>
            </a:prstGeom>
            <a:effectLst>
              <a:outerShdw blurRad="50800" dist="50800" dir="5400000" algn="ctr" rotWithShape="0">
                <a:srgbClr val="000000"/>
              </a:outerShdw>
            </a:effectLst>
          </p:spPr>
        </p:pic>
      </p:grpSp>
    </p:spTree>
    <p:extLst>
      <p:ext uri="{BB962C8B-B14F-4D97-AF65-F5344CB8AC3E}">
        <p14:creationId xmlns:p14="http://schemas.microsoft.com/office/powerpoint/2010/main" val="71825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C1E15D0-E654-7944-AA3D-4B2AE5BB5CBA}"/>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rcRect/>
          <a:stretch/>
        </p:blipFill>
        <p:spPr>
          <a:xfrm>
            <a:off x="966216" y="958969"/>
            <a:ext cx="10259568" cy="4940062"/>
          </a:xfrm>
        </p:spPr>
      </p:pic>
      <p:sp>
        <p:nvSpPr>
          <p:cNvPr id="2" name="Rectangle 1">
            <a:extLst>
              <a:ext uri="{FF2B5EF4-FFF2-40B4-BE49-F238E27FC236}">
                <a16:creationId xmlns:a16="http://schemas.microsoft.com/office/drawing/2014/main" id="{F6202160-AAFE-4859-BA01-AC5106541980}"/>
              </a:ext>
            </a:extLst>
          </p:cNvPr>
          <p:cNvSpPr/>
          <p:nvPr/>
        </p:nvSpPr>
        <p:spPr>
          <a:xfrm>
            <a:off x="2936391" y="206888"/>
            <a:ext cx="6319230" cy="584775"/>
          </a:xfrm>
          <a:prstGeom prst="rect">
            <a:avLst/>
          </a:prstGeom>
        </p:spPr>
        <p:txBody>
          <a:bodyPr wrap="none" anchor="t">
            <a:spAutoFit/>
          </a:bodyPr>
          <a:lstStyle/>
          <a:p>
            <a:pPr algn="ctr">
              <a:defRPr sz="2400" b="0" i="0" u="none" strike="noStrike" kern="1200" spc="0" baseline="0">
                <a:solidFill>
                  <a:srgbClr val="000000">
                    <a:lumMod val="65000"/>
                    <a:lumOff val="35000"/>
                  </a:srgbClr>
                </a:solidFill>
                <a:latin typeface="+mn-lt"/>
                <a:ea typeface="+mn-ea"/>
                <a:cs typeface="+mn-cs"/>
              </a:defRPr>
            </a:pPr>
            <a:r>
              <a:rPr lang="en-US" sz="3200" b="1">
                <a:solidFill>
                  <a:schemeClr val="accent4"/>
                </a:solidFill>
              </a:rPr>
              <a:t>Count of MN Inland Water Features</a:t>
            </a:r>
            <a:endParaRPr lang="en-US">
              <a:solidFill>
                <a:schemeClr val="accent4"/>
              </a:solidFill>
            </a:endParaRPr>
          </a:p>
        </p:txBody>
      </p:sp>
    </p:spTree>
    <p:extLst>
      <p:ext uri="{BB962C8B-B14F-4D97-AF65-F5344CB8AC3E}">
        <p14:creationId xmlns:p14="http://schemas.microsoft.com/office/powerpoint/2010/main" val="338421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E57DA7-1695-8948-87AF-FC2CE37799E4}"/>
              </a:ext>
            </a:extLst>
          </p:cNvPr>
          <p:cNvPicPr>
            <a:picLocks noGrp="1" noChangeAspect="1"/>
          </p:cNvPicPr>
          <p:nvPr>
            <p:ph idx="1"/>
          </p:nvPr>
        </p:nvPicPr>
        <p:blipFill>
          <a:blip r:embed="rId3">
            <a:clrChange>
              <a:clrFrom>
                <a:srgbClr val="FFFFFF"/>
              </a:clrFrom>
              <a:clrTo>
                <a:srgbClr val="FFFFFF">
                  <a:alpha val="0"/>
                </a:srgbClr>
              </a:clrTo>
            </a:clrChange>
          </a:blip>
          <a:srcRect/>
          <a:stretch/>
        </p:blipFill>
        <p:spPr>
          <a:xfrm>
            <a:off x="862720" y="-236429"/>
            <a:ext cx="10466560" cy="6977707"/>
          </a:xfrm>
        </p:spPr>
      </p:pic>
      <p:sp>
        <p:nvSpPr>
          <p:cNvPr id="4" name="TextBox 3">
            <a:extLst>
              <a:ext uri="{FF2B5EF4-FFF2-40B4-BE49-F238E27FC236}">
                <a16:creationId xmlns:a16="http://schemas.microsoft.com/office/drawing/2014/main" id="{E4AA51B4-29B0-D440-9D85-CD11A01C9284}"/>
              </a:ext>
            </a:extLst>
          </p:cNvPr>
          <p:cNvSpPr txBox="1"/>
          <p:nvPr/>
        </p:nvSpPr>
        <p:spPr>
          <a:xfrm>
            <a:off x="9780736" y="5395541"/>
            <a:ext cx="1548544" cy="1148584"/>
          </a:xfrm>
          <a:prstGeom prst="rect">
            <a:avLst/>
          </a:prstGeom>
          <a:noFill/>
        </p:spPr>
        <p:txBody>
          <a:bodyPr wrap="square" rtlCol="0">
            <a:spAutoFit/>
          </a:bodyPr>
          <a:lstStyle/>
          <a:p>
            <a:pPr>
              <a:lnSpc>
                <a:spcPct val="200000"/>
              </a:lnSpc>
            </a:pPr>
            <a:r>
              <a:rPr lang="en-US" sz="1200"/>
              <a:t>2009</a:t>
            </a:r>
          </a:p>
          <a:p>
            <a:pPr>
              <a:lnSpc>
                <a:spcPct val="200000"/>
              </a:lnSpc>
            </a:pPr>
            <a:r>
              <a:rPr lang="en-US" sz="1200"/>
              <a:t>2011</a:t>
            </a:r>
          </a:p>
          <a:p>
            <a:pPr>
              <a:lnSpc>
                <a:spcPct val="200000"/>
              </a:lnSpc>
            </a:pPr>
            <a:r>
              <a:rPr lang="en-US" sz="1200"/>
              <a:t>2019</a:t>
            </a:r>
          </a:p>
        </p:txBody>
      </p:sp>
      <p:sp>
        <p:nvSpPr>
          <p:cNvPr id="6" name="Oval 5">
            <a:extLst>
              <a:ext uri="{FF2B5EF4-FFF2-40B4-BE49-F238E27FC236}">
                <a16:creationId xmlns:a16="http://schemas.microsoft.com/office/drawing/2014/main" id="{BB15AD21-BF35-0F4C-A29A-DB5D3688BA93}"/>
              </a:ext>
            </a:extLst>
          </p:cNvPr>
          <p:cNvSpPr/>
          <p:nvPr/>
        </p:nvSpPr>
        <p:spPr>
          <a:xfrm>
            <a:off x="9552136" y="5926708"/>
            <a:ext cx="228600" cy="2286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Oval 6">
            <a:extLst>
              <a:ext uri="{FF2B5EF4-FFF2-40B4-BE49-F238E27FC236}">
                <a16:creationId xmlns:a16="http://schemas.microsoft.com/office/drawing/2014/main" id="{B9F8D7DA-3918-4F4F-823F-068E614FB78F}"/>
              </a:ext>
            </a:extLst>
          </p:cNvPr>
          <p:cNvSpPr/>
          <p:nvPr/>
        </p:nvSpPr>
        <p:spPr>
          <a:xfrm>
            <a:off x="9552136" y="6288758"/>
            <a:ext cx="228600" cy="2286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Oval 7">
            <a:extLst>
              <a:ext uri="{FF2B5EF4-FFF2-40B4-BE49-F238E27FC236}">
                <a16:creationId xmlns:a16="http://schemas.microsoft.com/office/drawing/2014/main" id="{26224266-0E84-3E4E-ABF3-17D9DA3EBF5F}"/>
              </a:ext>
            </a:extLst>
          </p:cNvPr>
          <p:cNvSpPr/>
          <p:nvPr/>
        </p:nvSpPr>
        <p:spPr>
          <a:xfrm>
            <a:off x="9552136" y="5564658"/>
            <a:ext cx="228600" cy="228600"/>
          </a:xfrm>
          <a:prstGeom prst="ellipse">
            <a:avLst/>
          </a:prstGeom>
          <a:solidFill>
            <a:srgbClr val="A5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 name="TextBox 2">
            <a:extLst>
              <a:ext uri="{FF2B5EF4-FFF2-40B4-BE49-F238E27FC236}">
                <a16:creationId xmlns:a16="http://schemas.microsoft.com/office/drawing/2014/main" id="{AF7F43D4-A11C-7C4D-879D-8B4D8F7D0D52}"/>
              </a:ext>
            </a:extLst>
          </p:cNvPr>
          <p:cNvSpPr txBox="1"/>
          <p:nvPr/>
        </p:nvSpPr>
        <p:spPr>
          <a:xfrm>
            <a:off x="5454599" y="4511675"/>
            <a:ext cx="1081314" cy="200055"/>
          </a:xfrm>
          <a:prstGeom prst="rect">
            <a:avLst/>
          </a:prstGeom>
          <a:noFill/>
        </p:spPr>
        <p:txBody>
          <a:bodyPr wrap="square" rtlCol="0">
            <a:spAutoFit/>
          </a:bodyPr>
          <a:lstStyle/>
          <a:p>
            <a:r>
              <a:rPr lang="en-US" sz="700" b="1" spc="30">
                <a:latin typeface="Menlo" panose="020B0609030804020204" pitchFamily="49" charset="0"/>
                <a:ea typeface="Menlo" panose="020B0609030804020204" pitchFamily="49" charset="0"/>
                <a:cs typeface="Menlo" panose="020B0609030804020204" pitchFamily="49" charset="0"/>
              </a:rPr>
              <a:t>natural:water</a:t>
            </a:r>
          </a:p>
        </p:txBody>
      </p:sp>
    </p:spTree>
    <p:extLst>
      <p:ext uri="{BB962C8B-B14F-4D97-AF65-F5344CB8AC3E}">
        <p14:creationId xmlns:p14="http://schemas.microsoft.com/office/powerpoint/2010/main" val="112815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rot="19786510">
            <a:off x="6713062" y="2051373"/>
            <a:ext cx="660039" cy="5335414"/>
          </a:xfrm>
          <a:custGeom>
            <a:avLst/>
            <a:gdLst>
              <a:gd name="connsiteX0" fmla="*/ 29321 w 660039"/>
              <a:gd name="connsiteY0" fmla="*/ 0 h 5335414"/>
              <a:gd name="connsiteX1" fmla="*/ 660039 w 660039"/>
              <a:gd name="connsiteY1" fmla="*/ 367453 h 5335414"/>
              <a:gd name="connsiteX2" fmla="*/ 660038 w 660039"/>
              <a:gd name="connsiteY2" fmla="*/ 5335414 h 5335414"/>
              <a:gd name="connsiteX3" fmla="*/ 0 w 660039"/>
              <a:gd name="connsiteY3" fmla="*/ 4950879 h 5335414"/>
              <a:gd name="connsiteX4" fmla="*/ 0 w 660039"/>
              <a:gd name="connsiteY4" fmla="*/ 0 h 533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039" h="5335414">
                <a:moveTo>
                  <a:pt x="29321" y="0"/>
                </a:moveTo>
                <a:lnTo>
                  <a:pt x="660039" y="367453"/>
                </a:lnTo>
                <a:lnTo>
                  <a:pt x="660038" y="5335414"/>
                </a:lnTo>
                <a:lnTo>
                  <a:pt x="0" y="4950879"/>
                </a:lnTo>
                <a:lnTo>
                  <a:pt x="0" y="0"/>
                </a:lnTo>
                <a:close/>
              </a:path>
            </a:pathLst>
          </a:cu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p:cNvSpPr/>
          <p:nvPr/>
        </p:nvSpPr>
        <p:spPr>
          <a:xfrm>
            <a:off x="165100" y="6210300"/>
            <a:ext cx="7607300" cy="6477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0" y="0"/>
            <a:ext cx="7909378" cy="6858000"/>
          </a:xfrm>
          <a:custGeom>
            <a:avLst/>
            <a:gdLst>
              <a:gd name="connsiteX0" fmla="*/ 0 w 7909378"/>
              <a:gd name="connsiteY0" fmla="*/ 0 h 6858000"/>
              <a:gd name="connsiteX1" fmla="*/ 3932040 w 7909378"/>
              <a:gd name="connsiteY1" fmla="*/ 0 h 6858000"/>
              <a:gd name="connsiteX2" fmla="*/ 7909378 w 7909378"/>
              <a:gd name="connsiteY2" fmla="*/ 6858000 h 6858000"/>
              <a:gd name="connsiteX3" fmla="*/ 0 w 790937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09378" h="6858000">
                <a:moveTo>
                  <a:pt x="0" y="0"/>
                </a:moveTo>
                <a:lnTo>
                  <a:pt x="3932040" y="0"/>
                </a:lnTo>
                <a:lnTo>
                  <a:pt x="7909378" y="6858000"/>
                </a:lnTo>
                <a:lnTo>
                  <a:pt x="0" y="6858000"/>
                </a:lnTo>
                <a:close/>
              </a:path>
            </a:pathLst>
          </a:custGeom>
          <a:solidFill>
            <a:srgbClr val="7BC143">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14" name="Freeform 13"/>
          <p:cNvSpPr/>
          <p:nvPr/>
        </p:nvSpPr>
        <p:spPr>
          <a:xfrm rot="19786510">
            <a:off x="5480337" y="882920"/>
            <a:ext cx="820480" cy="6634415"/>
          </a:xfrm>
          <a:custGeom>
            <a:avLst/>
            <a:gdLst>
              <a:gd name="connsiteX0" fmla="*/ 29321 w 660039"/>
              <a:gd name="connsiteY0" fmla="*/ 0 h 5335414"/>
              <a:gd name="connsiteX1" fmla="*/ 660039 w 660039"/>
              <a:gd name="connsiteY1" fmla="*/ 367453 h 5335414"/>
              <a:gd name="connsiteX2" fmla="*/ 660038 w 660039"/>
              <a:gd name="connsiteY2" fmla="*/ 5335414 h 5335414"/>
              <a:gd name="connsiteX3" fmla="*/ 0 w 660039"/>
              <a:gd name="connsiteY3" fmla="*/ 4950879 h 5335414"/>
              <a:gd name="connsiteX4" fmla="*/ 0 w 660039"/>
              <a:gd name="connsiteY4" fmla="*/ 0 h 533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039" h="5335414">
                <a:moveTo>
                  <a:pt x="29321" y="0"/>
                </a:moveTo>
                <a:lnTo>
                  <a:pt x="660039" y="367453"/>
                </a:lnTo>
                <a:lnTo>
                  <a:pt x="660038" y="5335414"/>
                </a:lnTo>
                <a:lnTo>
                  <a:pt x="0" y="4950879"/>
                </a:lnTo>
                <a:lnTo>
                  <a:pt x="0" y="0"/>
                </a:lnTo>
                <a:close/>
              </a:path>
            </a:pathLst>
          </a:custGeom>
          <a:solidFill>
            <a:srgbClr val="008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itle 1">
            <a:extLst>
              <a:ext uri="{FF2B5EF4-FFF2-40B4-BE49-F238E27FC236}">
                <a16:creationId xmlns:a16="http://schemas.microsoft.com/office/drawing/2014/main" id="{6603D113-A766-9048-9B47-7A68347F8AE5}"/>
              </a:ext>
            </a:extLst>
          </p:cNvPr>
          <p:cNvSpPr txBox="1">
            <a:spLocks/>
          </p:cNvSpPr>
          <p:nvPr/>
        </p:nvSpPr>
        <p:spPr>
          <a:xfrm>
            <a:off x="6561218" y="1916509"/>
            <a:ext cx="6433321" cy="6477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400" b="1">
                <a:solidFill>
                  <a:schemeClr val="bg2">
                    <a:lumMod val="25000"/>
                  </a:schemeClr>
                </a:solidFill>
                <a:latin typeface="+mn-lt"/>
              </a:rPr>
              <a:t>Moving beyond the </a:t>
            </a:r>
            <a:br>
              <a:rPr lang="en-US" sz="4400" b="1">
                <a:solidFill>
                  <a:schemeClr val="bg2">
                    <a:lumMod val="25000"/>
                  </a:schemeClr>
                </a:solidFill>
                <a:latin typeface="+mn-lt"/>
              </a:rPr>
            </a:br>
            <a:r>
              <a:rPr lang="en-US" sz="4400" b="1">
                <a:solidFill>
                  <a:schemeClr val="bg2">
                    <a:lumMod val="25000"/>
                  </a:schemeClr>
                </a:solidFill>
                <a:latin typeface="+mn-lt"/>
              </a:rPr>
              <a:t>bulk import</a:t>
            </a:r>
          </a:p>
        </p:txBody>
      </p:sp>
      <p:sp>
        <p:nvSpPr>
          <p:cNvPr id="16" name="Subtitle 2">
            <a:extLst>
              <a:ext uri="{FF2B5EF4-FFF2-40B4-BE49-F238E27FC236}">
                <a16:creationId xmlns:a16="http://schemas.microsoft.com/office/drawing/2014/main" id="{7DAB4CF7-B8B5-9342-B9C4-9706A7C060C1}"/>
              </a:ext>
            </a:extLst>
          </p:cNvPr>
          <p:cNvSpPr txBox="1">
            <a:spLocks/>
          </p:cNvSpPr>
          <p:nvPr/>
        </p:nvSpPr>
        <p:spPr>
          <a:xfrm>
            <a:off x="6561218" y="2761902"/>
            <a:ext cx="5778500" cy="10818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70000"/>
              </a:lnSpc>
            </a:pPr>
            <a:r>
              <a:rPr lang="en-US" sz="2800">
                <a:solidFill>
                  <a:schemeClr val="accent3"/>
                </a:solidFill>
              </a:rPr>
              <a:t>How has NHD data changed </a:t>
            </a:r>
          </a:p>
          <a:p>
            <a:pPr algn="l">
              <a:lnSpc>
                <a:spcPct val="70000"/>
              </a:lnSpc>
            </a:pPr>
            <a:r>
              <a:rPr lang="en-US" sz="2800">
                <a:solidFill>
                  <a:schemeClr val="accent3"/>
                </a:solidFill>
              </a:rPr>
              <a:t>2011-2019?</a:t>
            </a:r>
            <a:endParaRPr lang="en-US" sz="2500">
              <a:solidFill>
                <a:schemeClr val="accent3"/>
              </a:solidFill>
            </a:endParaRPr>
          </a:p>
        </p:txBody>
      </p:sp>
    </p:spTree>
    <p:extLst>
      <p:ext uri="{BB962C8B-B14F-4D97-AF65-F5344CB8AC3E}">
        <p14:creationId xmlns:p14="http://schemas.microsoft.com/office/powerpoint/2010/main" val="1560384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5C7770D1-D515-1641-A1EF-0F5308A3DCF1}"/>
              </a:ext>
            </a:extLst>
          </p:cNvPr>
          <p:cNvSpPr/>
          <p:nvPr/>
        </p:nvSpPr>
        <p:spPr>
          <a:xfrm>
            <a:off x="3172121" y="5287835"/>
            <a:ext cx="7798919" cy="838515"/>
          </a:xfrm>
          <a:prstGeom prst="rect">
            <a:avLst/>
          </a:prstGeom>
          <a:noFill/>
          <a:ln w="508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How did we define change?</a:t>
            </a:r>
          </a:p>
        </p:txBody>
      </p:sp>
      <p:sp>
        <p:nvSpPr>
          <p:cNvPr id="7" name="TextBox 6">
            <a:extLst>
              <a:ext uri="{FF2B5EF4-FFF2-40B4-BE49-F238E27FC236}">
                <a16:creationId xmlns:a16="http://schemas.microsoft.com/office/drawing/2014/main" id="{1E2E9FC1-265A-D34A-A80D-FE2BA2C99BF0}"/>
              </a:ext>
            </a:extLst>
          </p:cNvPr>
          <p:cNvSpPr txBox="1"/>
          <p:nvPr/>
        </p:nvSpPr>
        <p:spPr>
          <a:xfrm>
            <a:off x="1220960" y="1449464"/>
            <a:ext cx="654008" cy="369332"/>
          </a:xfrm>
          <a:prstGeom prst="rect">
            <a:avLst/>
          </a:prstGeom>
          <a:noFill/>
          <a:ln>
            <a:noFill/>
          </a:ln>
        </p:spPr>
        <p:txBody>
          <a:bodyPr wrap="square" rtlCol="0">
            <a:spAutoFit/>
          </a:bodyPr>
          <a:lstStyle/>
          <a:p>
            <a:pPr algn="ctr"/>
            <a:r>
              <a:rPr lang="en-US"/>
              <a:t>2011</a:t>
            </a:r>
          </a:p>
        </p:txBody>
      </p:sp>
      <p:sp>
        <p:nvSpPr>
          <p:cNvPr id="8" name="TextBox 7">
            <a:extLst>
              <a:ext uri="{FF2B5EF4-FFF2-40B4-BE49-F238E27FC236}">
                <a16:creationId xmlns:a16="http://schemas.microsoft.com/office/drawing/2014/main" id="{EE0BBB4F-3963-4D41-8DA7-0F5A8ABB11E6}"/>
              </a:ext>
            </a:extLst>
          </p:cNvPr>
          <p:cNvSpPr txBox="1"/>
          <p:nvPr/>
        </p:nvSpPr>
        <p:spPr>
          <a:xfrm>
            <a:off x="2211285" y="2480778"/>
            <a:ext cx="1665298" cy="584775"/>
          </a:xfrm>
          <a:prstGeom prst="rect">
            <a:avLst/>
          </a:prstGeom>
          <a:solidFill>
            <a:schemeClr val="bg2"/>
          </a:solidFill>
        </p:spPr>
        <p:txBody>
          <a:bodyPr wrap="square" rtlCol="0">
            <a:spAutoFit/>
          </a:bodyPr>
          <a:lstStyle/>
          <a:p>
            <a:pPr algn="ctr"/>
            <a:r>
              <a:rPr lang="en-US" sz="1400">
                <a:solidFill>
                  <a:schemeClr val="accent4"/>
                </a:solidFill>
              </a:rPr>
              <a:t>Does OSM ID exist in both years?</a:t>
            </a:r>
            <a:r>
              <a:rPr lang="en-US">
                <a:solidFill>
                  <a:schemeClr val="accent4"/>
                </a:solidFill>
              </a:rPr>
              <a:t> </a:t>
            </a:r>
          </a:p>
        </p:txBody>
      </p:sp>
      <p:sp>
        <p:nvSpPr>
          <p:cNvPr id="9" name="TextBox 8">
            <a:extLst>
              <a:ext uri="{FF2B5EF4-FFF2-40B4-BE49-F238E27FC236}">
                <a16:creationId xmlns:a16="http://schemas.microsoft.com/office/drawing/2014/main" id="{3C65752F-20E5-8641-9064-F005B6D85308}"/>
              </a:ext>
            </a:extLst>
          </p:cNvPr>
          <p:cNvSpPr txBox="1"/>
          <p:nvPr/>
        </p:nvSpPr>
        <p:spPr>
          <a:xfrm>
            <a:off x="2211621" y="3740420"/>
            <a:ext cx="1665298" cy="523220"/>
          </a:xfrm>
          <a:prstGeom prst="rect">
            <a:avLst/>
          </a:prstGeom>
          <a:solidFill>
            <a:schemeClr val="bg2"/>
          </a:solidFill>
        </p:spPr>
        <p:txBody>
          <a:bodyPr wrap="square" rtlCol="0">
            <a:spAutoFit/>
          </a:bodyPr>
          <a:lstStyle/>
          <a:p>
            <a:pPr algn="ctr"/>
            <a:r>
              <a:rPr lang="en-US" sz="1400">
                <a:solidFill>
                  <a:schemeClr val="accent4"/>
                </a:solidFill>
              </a:rPr>
              <a:t>Did the geometry change 2011-2019?</a:t>
            </a:r>
            <a:endParaRPr lang="en-US">
              <a:solidFill>
                <a:schemeClr val="accent4"/>
              </a:solidFill>
            </a:endParaRPr>
          </a:p>
        </p:txBody>
      </p:sp>
      <p:sp>
        <p:nvSpPr>
          <p:cNvPr id="10" name="TextBox 9">
            <a:extLst>
              <a:ext uri="{FF2B5EF4-FFF2-40B4-BE49-F238E27FC236}">
                <a16:creationId xmlns:a16="http://schemas.microsoft.com/office/drawing/2014/main" id="{1D476521-6E0D-B843-BD02-559B26C6C4D9}"/>
              </a:ext>
            </a:extLst>
          </p:cNvPr>
          <p:cNvSpPr txBox="1"/>
          <p:nvPr/>
        </p:nvSpPr>
        <p:spPr>
          <a:xfrm>
            <a:off x="1220960" y="5468324"/>
            <a:ext cx="1665298" cy="523219"/>
          </a:xfrm>
          <a:prstGeom prst="rect">
            <a:avLst/>
          </a:prstGeom>
          <a:solidFill>
            <a:schemeClr val="accent3"/>
          </a:solidFill>
        </p:spPr>
        <p:txBody>
          <a:bodyPr wrap="square" rtlCol="0" anchor="ctr">
            <a:noAutofit/>
          </a:bodyPr>
          <a:lstStyle/>
          <a:p>
            <a:pPr algn="ctr"/>
            <a:r>
              <a:rPr lang="en-US" sz="1400">
                <a:solidFill>
                  <a:schemeClr val="bg1"/>
                </a:solidFill>
              </a:rPr>
              <a:t>NO CHANGE</a:t>
            </a:r>
            <a:endParaRPr lang="en-US">
              <a:solidFill>
                <a:schemeClr val="bg1"/>
              </a:solidFill>
            </a:endParaRPr>
          </a:p>
        </p:txBody>
      </p:sp>
      <p:sp>
        <p:nvSpPr>
          <p:cNvPr id="11" name="TextBox 10">
            <a:extLst>
              <a:ext uri="{FF2B5EF4-FFF2-40B4-BE49-F238E27FC236}">
                <a16:creationId xmlns:a16="http://schemas.microsoft.com/office/drawing/2014/main" id="{D3624BD5-228E-F54C-96D0-D4E29BB37CB4}"/>
              </a:ext>
            </a:extLst>
          </p:cNvPr>
          <p:cNvSpPr txBox="1"/>
          <p:nvPr/>
        </p:nvSpPr>
        <p:spPr>
          <a:xfrm>
            <a:off x="3277025" y="5468974"/>
            <a:ext cx="1665298" cy="523220"/>
          </a:xfrm>
          <a:prstGeom prst="rect">
            <a:avLst/>
          </a:prstGeom>
          <a:solidFill>
            <a:srgbClr val="A5EBF0"/>
          </a:solidFill>
        </p:spPr>
        <p:txBody>
          <a:bodyPr wrap="square" rtlCol="0" anchor="ctr">
            <a:spAutoFit/>
          </a:bodyPr>
          <a:lstStyle/>
          <a:p>
            <a:pPr algn="ctr"/>
            <a:r>
              <a:rPr lang="en-US" sz="1400"/>
              <a:t>CHANGE IN GEOMETRY</a:t>
            </a:r>
            <a:endParaRPr lang="en-US"/>
          </a:p>
        </p:txBody>
      </p:sp>
      <p:cxnSp>
        <p:nvCxnSpPr>
          <p:cNvPr id="20" name="Elbow Connector 19">
            <a:extLst>
              <a:ext uri="{FF2B5EF4-FFF2-40B4-BE49-F238E27FC236}">
                <a16:creationId xmlns:a16="http://schemas.microsoft.com/office/drawing/2014/main" id="{6EDD8A59-68F4-DB4D-849A-A0082011502F}"/>
              </a:ext>
            </a:extLst>
          </p:cNvPr>
          <p:cNvCxnSpPr>
            <a:cxnSpLocks/>
            <a:stCxn id="141" idx="0"/>
            <a:endCxn id="8" idx="1"/>
          </p:cNvCxnSpPr>
          <p:nvPr/>
        </p:nvCxnSpPr>
        <p:spPr>
          <a:xfrm rot="5400000" flipH="1" flipV="1">
            <a:off x="1729182" y="2593062"/>
            <a:ext cx="301999" cy="662208"/>
          </a:xfrm>
          <a:prstGeom prst="bentConnector2">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6F5A4608-E759-274B-89DD-914E542C0BBC}"/>
              </a:ext>
            </a:extLst>
          </p:cNvPr>
          <p:cNvCxnSpPr>
            <a:cxnSpLocks/>
            <a:stCxn id="142" idx="2"/>
            <a:endCxn id="8" idx="1"/>
          </p:cNvCxnSpPr>
          <p:nvPr/>
        </p:nvCxnSpPr>
        <p:spPr>
          <a:xfrm rot="16200000" flipH="1">
            <a:off x="1682536" y="2244417"/>
            <a:ext cx="394176" cy="663321"/>
          </a:xfrm>
          <a:prstGeom prst="bentConnector2">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A2854DD-43B3-FF4F-A4D5-0088A777DD57}"/>
              </a:ext>
            </a:extLst>
          </p:cNvPr>
          <p:cNvCxnSpPr>
            <a:cxnSpLocks/>
            <a:stCxn id="8" idx="2"/>
            <a:endCxn id="9" idx="0"/>
          </p:cNvCxnSpPr>
          <p:nvPr/>
        </p:nvCxnSpPr>
        <p:spPr>
          <a:xfrm>
            <a:off x="3043934" y="3065553"/>
            <a:ext cx="336" cy="674867"/>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1357BD-8369-7345-9E95-1F8127E5944A}"/>
              </a:ext>
            </a:extLst>
          </p:cNvPr>
          <p:cNvSpPr txBox="1"/>
          <p:nvPr/>
        </p:nvSpPr>
        <p:spPr>
          <a:xfrm>
            <a:off x="2766722" y="3180615"/>
            <a:ext cx="569414" cy="346234"/>
          </a:xfrm>
          <a:prstGeom prst="ellipse">
            <a:avLst/>
          </a:prstGeom>
          <a:solidFill>
            <a:schemeClr val="bg2"/>
          </a:solidFill>
        </p:spPr>
        <p:txBody>
          <a:bodyPr wrap="square" rtlCol="0">
            <a:spAutoFit/>
          </a:bodyPr>
          <a:lstStyle/>
          <a:p>
            <a:pPr algn="ctr"/>
            <a:r>
              <a:rPr lang="en-US" sz="1000"/>
              <a:t>YES</a:t>
            </a:r>
            <a:endParaRPr lang="en-US" sz="1100"/>
          </a:p>
        </p:txBody>
      </p:sp>
      <p:cxnSp>
        <p:nvCxnSpPr>
          <p:cNvPr id="50" name="Straight Arrow Connector 49">
            <a:extLst>
              <a:ext uri="{FF2B5EF4-FFF2-40B4-BE49-F238E27FC236}">
                <a16:creationId xmlns:a16="http://schemas.microsoft.com/office/drawing/2014/main" id="{50F9A300-8760-504E-BDA1-7C30601477DD}"/>
              </a:ext>
            </a:extLst>
          </p:cNvPr>
          <p:cNvCxnSpPr>
            <a:cxnSpLocks/>
            <a:stCxn id="8" idx="3"/>
            <a:endCxn id="54" idx="1"/>
          </p:cNvCxnSpPr>
          <p:nvPr/>
        </p:nvCxnSpPr>
        <p:spPr>
          <a:xfrm flipV="1">
            <a:off x="3876583" y="2759628"/>
            <a:ext cx="1385628" cy="13538"/>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5EB1878-CFBE-7647-8B48-BDD730670A84}"/>
              </a:ext>
            </a:extLst>
          </p:cNvPr>
          <p:cNvSpPr txBox="1"/>
          <p:nvPr/>
        </p:nvSpPr>
        <p:spPr>
          <a:xfrm>
            <a:off x="4291336" y="2600049"/>
            <a:ext cx="569414" cy="346234"/>
          </a:xfrm>
          <a:prstGeom prst="ellipse">
            <a:avLst/>
          </a:prstGeom>
          <a:solidFill>
            <a:schemeClr val="bg2"/>
          </a:solidFill>
        </p:spPr>
        <p:txBody>
          <a:bodyPr wrap="square" rtlCol="0">
            <a:spAutoFit/>
          </a:bodyPr>
          <a:lstStyle/>
          <a:p>
            <a:pPr algn="ctr"/>
            <a:r>
              <a:rPr lang="en-US" sz="1000"/>
              <a:t>NO</a:t>
            </a:r>
            <a:endParaRPr lang="en-US" sz="1100"/>
          </a:p>
        </p:txBody>
      </p:sp>
      <p:sp>
        <p:nvSpPr>
          <p:cNvPr id="54" name="TextBox 53">
            <a:extLst>
              <a:ext uri="{FF2B5EF4-FFF2-40B4-BE49-F238E27FC236}">
                <a16:creationId xmlns:a16="http://schemas.microsoft.com/office/drawing/2014/main" id="{DABAC3D3-B4ED-6E41-99DE-FA3056868B93}"/>
              </a:ext>
            </a:extLst>
          </p:cNvPr>
          <p:cNvSpPr txBox="1"/>
          <p:nvPr/>
        </p:nvSpPr>
        <p:spPr>
          <a:xfrm>
            <a:off x="5262211" y="2282574"/>
            <a:ext cx="1665298" cy="954107"/>
          </a:xfrm>
          <a:prstGeom prst="rect">
            <a:avLst/>
          </a:prstGeom>
          <a:solidFill>
            <a:schemeClr val="bg2"/>
          </a:solidFill>
        </p:spPr>
        <p:txBody>
          <a:bodyPr wrap="square" rtlCol="0">
            <a:spAutoFit/>
          </a:bodyPr>
          <a:lstStyle/>
          <a:p>
            <a:pPr algn="ctr"/>
            <a:r>
              <a:rPr lang="en-US" sz="1400">
                <a:solidFill>
                  <a:schemeClr val="accent4"/>
                </a:solidFill>
              </a:rPr>
              <a:t>Does this feature exist in some form in both years with different IDs?</a:t>
            </a:r>
            <a:endParaRPr lang="en-US">
              <a:solidFill>
                <a:schemeClr val="accent4"/>
              </a:solidFill>
            </a:endParaRPr>
          </a:p>
        </p:txBody>
      </p:sp>
      <p:cxnSp>
        <p:nvCxnSpPr>
          <p:cNvPr id="57" name="Straight Arrow Connector 56">
            <a:extLst>
              <a:ext uri="{FF2B5EF4-FFF2-40B4-BE49-F238E27FC236}">
                <a16:creationId xmlns:a16="http://schemas.microsoft.com/office/drawing/2014/main" id="{DEBA592F-1C00-3440-8FDC-AAA065280B31}"/>
              </a:ext>
            </a:extLst>
          </p:cNvPr>
          <p:cNvCxnSpPr>
            <a:cxnSpLocks/>
            <a:stCxn id="54" idx="3"/>
            <a:endCxn id="59" idx="1"/>
          </p:cNvCxnSpPr>
          <p:nvPr/>
        </p:nvCxnSpPr>
        <p:spPr>
          <a:xfrm>
            <a:off x="6927509" y="2759628"/>
            <a:ext cx="1298967" cy="0"/>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80A1F62-5275-054C-8F11-5643B2B22192}"/>
              </a:ext>
            </a:extLst>
          </p:cNvPr>
          <p:cNvSpPr txBox="1"/>
          <p:nvPr/>
        </p:nvSpPr>
        <p:spPr>
          <a:xfrm>
            <a:off x="7298932" y="2586511"/>
            <a:ext cx="569414" cy="346234"/>
          </a:xfrm>
          <a:prstGeom prst="ellipse">
            <a:avLst/>
          </a:prstGeom>
          <a:solidFill>
            <a:schemeClr val="bg2"/>
          </a:solidFill>
        </p:spPr>
        <p:txBody>
          <a:bodyPr wrap="square" rtlCol="0">
            <a:spAutoFit/>
          </a:bodyPr>
          <a:lstStyle/>
          <a:p>
            <a:pPr algn="ctr"/>
            <a:r>
              <a:rPr lang="en-US" sz="1000"/>
              <a:t>NO</a:t>
            </a:r>
            <a:endParaRPr lang="en-US" sz="1100"/>
          </a:p>
        </p:txBody>
      </p:sp>
      <p:sp>
        <p:nvSpPr>
          <p:cNvPr id="59" name="TextBox 58">
            <a:extLst>
              <a:ext uri="{FF2B5EF4-FFF2-40B4-BE49-F238E27FC236}">
                <a16:creationId xmlns:a16="http://schemas.microsoft.com/office/drawing/2014/main" id="{2441EEB6-CB13-BF46-93E5-2F02ECDE0149}"/>
              </a:ext>
            </a:extLst>
          </p:cNvPr>
          <p:cNvSpPr txBox="1"/>
          <p:nvPr/>
        </p:nvSpPr>
        <p:spPr>
          <a:xfrm>
            <a:off x="8226476" y="2498018"/>
            <a:ext cx="1861903" cy="523220"/>
          </a:xfrm>
          <a:prstGeom prst="rect">
            <a:avLst/>
          </a:prstGeom>
          <a:solidFill>
            <a:schemeClr val="bg2"/>
          </a:solidFill>
        </p:spPr>
        <p:txBody>
          <a:bodyPr wrap="square" rtlCol="0">
            <a:spAutoFit/>
          </a:bodyPr>
          <a:lstStyle/>
          <a:p>
            <a:pPr algn="ctr"/>
            <a:r>
              <a:rPr lang="en-US" sz="1400">
                <a:solidFill>
                  <a:schemeClr val="accent4"/>
                </a:solidFill>
              </a:rPr>
              <a:t>What year does this feature solely exist in?</a:t>
            </a:r>
            <a:endParaRPr lang="en-US">
              <a:solidFill>
                <a:schemeClr val="accent4"/>
              </a:solidFill>
            </a:endParaRPr>
          </a:p>
        </p:txBody>
      </p:sp>
      <p:sp>
        <p:nvSpPr>
          <p:cNvPr id="65" name="TextBox 64">
            <a:extLst>
              <a:ext uri="{FF2B5EF4-FFF2-40B4-BE49-F238E27FC236}">
                <a16:creationId xmlns:a16="http://schemas.microsoft.com/office/drawing/2014/main" id="{389F67AB-7BB1-3F4A-BA00-492AF8DECA67}"/>
              </a:ext>
            </a:extLst>
          </p:cNvPr>
          <p:cNvSpPr txBox="1"/>
          <p:nvPr/>
        </p:nvSpPr>
        <p:spPr>
          <a:xfrm>
            <a:off x="9211773" y="5468324"/>
            <a:ext cx="1664208" cy="523219"/>
          </a:xfrm>
          <a:prstGeom prst="rect">
            <a:avLst/>
          </a:prstGeom>
          <a:solidFill>
            <a:srgbClr val="7BC143"/>
          </a:solidFill>
        </p:spPr>
        <p:txBody>
          <a:bodyPr wrap="square" rtlCol="0" anchor="ctr">
            <a:noAutofit/>
          </a:bodyPr>
          <a:lstStyle/>
          <a:p>
            <a:pPr algn="ctr"/>
            <a:r>
              <a:rPr lang="en-US" sz="1400" dirty="0"/>
              <a:t>ADDED</a:t>
            </a:r>
            <a:endParaRPr lang="en-US" dirty="0"/>
          </a:p>
        </p:txBody>
      </p:sp>
      <p:sp>
        <p:nvSpPr>
          <p:cNvPr id="70" name="TextBox 69">
            <a:extLst>
              <a:ext uri="{FF2B5EF4-FFF2-40B4-BE49-F238E27FC236}">
                <a16:creationId xmlns:a16="http://schemas.microsoft.com/office/drawing/2014/main" id="{051B8F49-9C54-A842-AC16-1DFB7461F254}"/>
              </a:ext>
            </a:extLst>
          </p:cNvPr>
          <p:cNvSpPr txBox="1"/>
          <p:nvPr/>
        </p:nvSpPr>
        <p:spPr>
          <a:xfrm>
            <a:off x="7234069" y="5472133"/>
            <a:ext cx="1664208" cy="521208"/>
          </a:xfrm>
          <a:prstGeom prst="rect">
            <a:avLst/>
          </a:prstGeom>
          <a:solidFill>
            <a:srgbClr val="D33F3F"/>
          </a:solidFill>
        </p:spPr>
        <p:txBody>
          <a:bodyPr wrap="square" rtlCol="0" anchor="ctr">
            <a:noAutofit/>
          </a:bodyPr>
          <a:lstStyle/>
          <a:p>
            <a:pPr algn="ctr"/>
            <a:r>
              <a:rPr lang="en-US" sz="1400" dirty="0"/>
              <a:t>DELETED</a:t>
            </a:r>
            <a:endParaRPr lang="en-US" dirty="0"/>
          </a:p>
        </p:txBody>
      </p:sp>
      <p:sp>
        <p:nvSpPr>
          <p:cNvPr id="71" name="TextBox 70">
            <a:extLst>
              <a:ext uri="{FF2B5EF4-FFF2-40B4-BE49-F238E27FC236}">
                <a16:creationId xmlns:a16="http://schemas.microsoft.com/office/drawing/2014/main" id="{0E2DBC8F-4F8F-8F4B-A383-56BD3B4986B2}"/>
              </a:ext>
            </a:extLst>
          </p:cNvPr>
          <p:cNvSpPr txBox="1"/>
          <p:nvPr/>
        </p:nvSpPr>
        <p:spPr>
          <a:xfrm>
            <a:off x="5262211" y="5469329"/>
            <a:ext cx="1665298" cy="521208"/>
          </a:xfrm>
          <a:prstGeom prst="rect">
            <a:avLst/>
          </a:prstGeom>
          <a:solidFill>
            <a:schemeClr val="accent2"/>
          </a:solidFill>
        </p:spPr>
        <p:txBody>
          <a:bodyPr wrap="square" rtlCol="0" anchor="ctr">
            <a:noAutofit/>
          </a:bodyPr>
          <a:lstStyle/>
          <a:p>
            <a:pPr algn="ctr"/>
            <a:r>
              <a:rPr lang="en-US" sz="1400"/>
              <a:t>REPLACED</a:t>
            </a:r>
            <a:endParaRPr lang="en-US"/>
          </a:p>
        </p:txBody>
      </p:sp>
      <p:cxnSp>
        <p:nvCxnSpPr>
          <p:cNvPr id="72" name="Straight Arrow Connector 71">
            <a:extLst>
              <a:ext uri="{FF2B5EF4-FFF2-40B4-BE49-F238E27FC236}">
                <a16:creationId xmlns:a16="http://schemas.microsoft.com/office/drawing/2014/main" id="{FE28FEB2-3B3A-0146-A74D-9AE482F42364}"/>
              </a:ext>
            </a:extLst>
          </p:cNvPr>
          <p:cNvCxnSpPr>
            <a:cxnSpLocks/>
            <a:stCxn id="54" idx="2"/>
            <a:endCxn id="71" idx="0"/>
          </p:cNvCxnSpPr>
          <p:nvPr/>
        </p:nvCxnSpPr>
        <p:spPr>
          <a:xfrm>
            <a:off x="6094860" y="3236681"/>
            <a:ext cx="0" cy="2232648"/>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E712E4C-F857-0148-9999-DD1FC36501E9}"/>
              </a:ext>
            </a:extLst>
          </p:cNvPr>
          <p:cNvSpPr txBox="1"/>
          <p:nvPr/>
        </p:nvSpPr>
        <p:spPr>
          <a:xfrm>
            <a:off x="5810153" y="4700970"/>
            <a:ext cx="569414" cy="346234"/>
          </a:xfrm>
          <a:prstGeom prst="ellipse">
            <a:avLst/>
          </a:prstGeom>
          <a:solidFill>
            <a:schemeClr val="bg2"/>
          </a:solidFill>
        </p:spPr>
        <p:txBody>
          <a:bodyPr wrap="square" rtlCol="0">
            <a:spAutoFit/>
          </a:bodyPr>
          <a:lstStyle/>
          <a:p>
            <a:pPr algn="ctr"/>
            <a:r>
              <a:rPr lang="en-US" sz="1000"/>
              <a:t>YES</a:t>
            </a:r>
            <a:endParaRPr lang="en-US" sz="1100"/>
          </a:p>
        </p:txBody>
      </p:sp>
      <p:cxnSp>
        <p:nvCxnSpPr>
          <p:cNvPr id="77" name="Elbow Connector 76">
            <a:extLst>
              <a:ext uri="{FF2B5EF4-FFF2-40B4-BE49-F238E27FC236}">
                <a16:creationId xmlns:a16="http://schemas.microsoft.com/office/drawing/2014/main" id="{3B25A217-5F00-654F-A309-F2AA3D3437E6}"/>
              </a:ext>
            </a:extLst>
          </p:cNvPr>
          <p:cNvCxnSpPr>
            <a:cxnSpLocks/>
            <a:stCxn id="9" idx="2"/>
            <a:endCxn id="10" idx="0"/>
          </p:cNvCxnSpPr>
          <p:nvPr/>
        </p:nvCxnSpPr>
        <p:spPr>
          <a:xfrm rot="5400000">
            <a:off x="1946598" y="4370652"/>
            <a:ext cx="1204684" cy="990661"/>
          </a:xfrm>
          <a:prstGeom prst="bentConnector3">
            <a:avLst>
              <a:gd name="adj1" fmla="val 50000"/>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FB9AEEE-AEBE-1048-BB95-4144361ED042}"/>
              </a:ext>
            </a:extLst>
          </p:cNvPr>
          <p:cNvSpPr txBox="1"/>
          <p:nvPr/>
        </p:nvSpPr>
        <p:spPr>
          <a:xfrm>
            <a:off x="1768902" y="4700970"/>
            <a:ext cx="569414" cy="346234"/>
          </a:xfrm>
          <a:prstGeom prst="ellipse">
            <a:avLst/>
          </a:prstGeom>
          <a:solidFill>
            <a:schemeClr val="bg2"/>
          </a:solidFill>
        </p:spPr>
        <p:txBody>
          <a:bodyPr wrap="square" rtlCol="0">
            <a:spAutoFit/>
          </a:bodyPr>
          <a:lstStyle/>
          <a:p>
            <a:pPr algn="ctr"/>
            <a:r>
              <a:rPr lang="en-US" sz="1000"/>
              <a:t>NO</a:t>
            </a:r>
            <a:endParaRPr lang="en-US" sz="1100"/>
          </a:p>
        </p:txBody>
      </p:sp>
      <p:cxnSp>
        <p:nvCxnSpPr>
          <p:cNvPr id="67" name="Elbow Connector 66">
            <a:extLst>
              <a:ext uri="{FF2B5EF4-FFF2-40B4-BE49-F238E27FC236}">
                <a16:creationId xmlns:a16="http://schemas.microsoft.com/office/drawing/2014/main" id="{297A7F7F-E31F-B148-BCD1-0A9EDA1D4969}"/>
              </a:ext>
            </a:extLst>
          </p:cNvPr>
          <p:cNvCxnSpPr>
            <a:cxnSpLocks/>
            <a:stCxn id="9" idx="2"/>
            <a:endCxn id="11" idx="0"/>
          </p:cNvCxnSpPr>
          <p:nvPr/>
        </p:nvCxnSpPr>
        <p:spPr>
          <a:xfrm rot="16200000" flipH="1">
            <a:off x="2974305" y="4333605"/>
            <a:ext cx="1205334" cy="1065404"/>
          </a:xfrm>
          <a:prstGeom prst="bentConnector3">
            <a:avLst>
              <a:gd name="adj1" fmla="val 50000"/>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387FED-4810-9D42-ADB7-1CD973DFD0CD}"/>
              </a:ext>
            </a:extLst>
          </p:cNvPr>
          <p:cNvSpPr txBox="1"/>
          <p:nvPr/>
        </p:nvSpPr>
        <p:spPr>
          <a:xfrm>
            <a:off x="3825088" y="4698452"/>
            <a:ext cx="569414" cy="346234"/>
          </a:xfrm>
          <a:prstGeom prst="ellipse">
            <a:avLst/>
          </a:prstGeom>
          <a:solidFill>
            <a:schemeClr val="bg2"/>
          </a:solidFill>
        </p:spPr>
        <p:txBody>
          <a:bodyPr wrap="square" rtlCol="0">
            <a:spAutoFit/>
          </a:bodyPr>
          <a:lstStyle/>
          <a:p>
            <a:pPr algn="ctr"/>
            <a:r>
              <a:rPr lang="en-US" sz="1000"/>
              <a:t>YES</a:t>
            </a:r>
            <a:endParaRPr lang="en-US" sz="1100"/>
          </a:p>
        </p:txBody>
      </p:sp>
      <p:cxnSp>
        <p:nvCxnSpPr>
          <p:cNvPr id="84" name="Elbow Connector 83">
            <a:extLst>
              <a:ext uri="{FF2B5EF4-FFF2-40B4-BE49-F238E27FC236}">
                <a16:creationId xmlns:a16="http://schemas.microsoft.com/office/drawing/2014/main" id="{B1C4F413-3C8A-9948-BFAA-1E179E8D59DF}"/>
              </a:ext>
            </a:extLst>
          </p:cNvPr>
          <p:cNvCxnSpPr>
            <a:cxnSpLocks/>
            <a:stCxn id="59" idx="2"/>
            <a:endCxn id="65" idx="0"/>
          </p:cNvCxnSpPr>
          <p:nvPr/>
        </p:nvCxnSpPr>
        <p:spPr>
          <a:xfrm rot="16200000" flipH="1">
            <a:off x="8377109" y="3801556"/>
            <a:ext cx="2447086" cy="886449"/>
          </a:xfrm>
          <a:prstGeom prst="bentConnector3">
            <a:avLst>
              <a:gd name="adj1" fmla="val 50000"/>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E6AE3844-6CA5-3145-AC9B-56DD84A47E33}"/>
              </a:ext>
            </a:extLst>
          </p:cNvPr>
          <p:cNvCxnSpPr>
            <a:cxnSpLocks/>
            <a:stCxn id="59" idx="2"/>
            <a:endCxn id="70" idx="0"/>
          </p:cNvCxnSpPr>
          <p:nvPr/>
        </p:nvCxnSpPr>
        <p:spPr>
          <a:xfrm rot="5400000">
            <a:off x="7386354" y="3701058"/>
            <a:ext cx="2450895" cy="1091255"/>
          </a:xfrm>
          <a:prstGeom prst="bentConnector3">
            <a:avLst>
              <a:gd name="adj1" fmla="val 50000"/>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89C5D58-DA2A-6140-824D-77B22479A0A1}"/>
              </a:ext>
            </a:extLst>
          </p:cNvPr>
          <p:cNvSpPr txBox="1"/>
          <p:nvPr/>
        </p:nvSpPr>
        <p:spPr>
          <a:xfrm>
            <a:off x="9718841" y="4700970"/>
            <a:ext cx="650072" cy="346234"/>
          </a:xfrm>
          <a:prstGeom prst="ellipse">
            <a:avLst/>
          </a:prstGeom>
          <a:solidFill>
            <a:schemeClr val="bg2"/>
          </a:solidFill>
        </p:spPr>
        <p:txBody>
          <a:bodyPr wrap="square" rtlCol="0">
            <a:spAutoFit/>
          </a:bodyPr>
          <a:lstStyle/>
          <a:p>
            <a:pPr algn="ctr"/>
            <a:r>
              <a:rPr lang="en-US" sz="1000" dirty="0"/>
              <a:t>2019</a:t>
            </a:r>
            <a:endParaRPr lang="en-US" sz="1100" dirty="0"/>
          </a:p>
        </p:txBody>
      </p:sp>
      <p:sp>
        <p:nvSpPr>
          <p:cNvPr id="69" name="TextBox 68">
            <a:extLst>
              <a:ext uri="{FF2B5EF4-FFF2-40B4-BE49-F238E27FC236}">
                <a16:creationId xmlns:a16="http://schemas.microsoft.com/office/drawing/2014/main" id="{ABE8ED68-721B-5F41-9756-EE1B34AD9706}"/>
              </a:ext>
            </a:extLst>
          </p:cNvPr>
          <p:cNvSpPr txBox="1"/>
          <p:nvPr/>
        </p:nvSpPr>
        <p:spPr>
          <a:xfrm>
            <a:off x="7741017" y="4692865"/>
            <a:ext cx="650072" cy="346234"/>
          </a:xfrm>
          <a:prstGeom prst="ellipse">
            <a:avLst/>
          </a:prstGeom>
          <a:solidFill>
            <a:schemeClr val="bg2"/>
          </a:solidFill>
        </p:spPr>
        <p:txBody>
          <a:bodyPr wrap="square" rtlCol="0">
            <a:spAutoFit/>
          </a:bodyPr>
          <a:lstStyle/>
          <a:p>
            <a:pPr algn="ctr"/>
            <a:r>
              <a:rPr lang="en-US" sz="1000" dirty="0"/>
              <a:t>2011</a:t>
            </a:r>
            <a:endParaRPr lang="en-US" sz="1100" dirty="0"/>
          </a:p>
        </p:txBody>
      </p:sp>
      <p:pic>
        <p:nvPicPr>
          <p:cNvPr id="141" name="Picture 2">
            <a:extLst>
              <a:ext uri="{FF2B5EF4-FFF2-40B4-BE49-F238E27FC236}">
                <a16:creationId xmlns:a16="http://schemas.microsoft.com/office/drawing/2014/main" id="{7CA2AB83-FA7B-5948-96F8-BD830F4AC267}"/>
              </a:ext>
            </a:extLst>
          </p:cNvPr>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colorTemperature colorTemp="8018"/>
                    </a14:imgEffect>
                    <a14:imgEffect>
                      <a14:saturation sat="267000"/>
                    </a14:imgEffect>
                  </a14:imgLayer>
                </a14:imgProps>
              </a:ext>
              <a:ext uri="{28A0092B-C50C-407E-A947-70E740481C1C}">
                <a14:useLocalDpi xmlns:a14="http://schemas.microsoft.com/office/drawing/2010/main"/>
              </a:ext>
            </a:extLst>
          </a:blip>
          <a:srcRect/>
          <a:stretch>
            <a:fillRect/>
          </a:stretch>
        </p:blipFill>
        <p:spPr bwMode="auto">
          <a:xfrm>
            <a:off x="1208516" y="3075165"/>
            <a:ext cx="681121" cy="681121"/>
          </a:xfrm>
          <a:prstGeom prst="rect">
            <a:avLst/>
          </a:prstGeom>
          <a:solidFill>
            <a:schemeClr val="bg1"/>
          </a:solidFill>
        </p:spPr>
      </p:pic>
      <p:pic>
        <p:nvPicPr>
          <p:cNvPr id="142" name="Picture 2">
            <a:extLst>
              <a:ext uri="{FF2B5EF4-FFF2-40B4-BE49-F238E27FC236}">
                <a16:creationId xmlns:a16="http://schemas.microsoft.com/office/drawing/2014/main" id="{F450467E-B17F-8243-8EFA-839AE195D7B4}"/>
              </a:ext>
            </a:extLst>
          </p:cNvPr>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5">
                    <a14:imgEffect>
                      <a14:colorTemperature colorTemp="8018"/>
                    </a14:imgEffect>
                    <a14:imgEffect>
                      <a14:saturation sat="267000"/>
                    </a14:imgEffect>
                  </a14:imgLayer>
                </a14:imgProps>
              </a:ext>
              <a:ext uri="{28A0092B-C50C-407E-A947-70E740481C1C}">
                <a14:useLocalDpi xmlns:a14="http://schemas.microsoft.com/office/drawing/2010/main"/>
              </a:ext>
            </a:extLst>
          </a:blip>
          <a:srcRect/>
          <a:stretch>
            <a:fillRect/>
          </a:stretch>
        </p:blipFill>
        <p:spPr bwMode="auto">
          <a:xfrm>
            <a:off x="1220960" y="1724982"/>
            <a:ext cx="654008" cy="654008"/>
          </a:xfrm>
          <a:prstGeom prst="rect">
            <a:avLst/>
          </a:prstGeom>
          <a:solidFill>
            <a:schemeClr val="bg1"/>
          </a:solidFill>
        </p:spPr>
      </p:pic>
      <p:sp>
        <p:nvSpPr>
          <p:cNvPr id="147" name="TextBox 146">
            <a:extLst>
              <a:ext uri="{FF2B5EF4-FFF2-40B4-BE49-F238E27FC236}">
                <a16:creationId xmlns:a16="http://schemas.microsoft.com/office/drawing/2014/main" id="{3E344A70-4B63-F240-B366-F97DED909472}"/>
              </a:ext>
            </a:extLst>
          </p:cNvPr>
          <p:cNvSpPr txBox="1"/>
          <p:nvPr/>
        </p:nvSpPr>
        <p:spPr>
          <a:xfrm>
            <a:off x="1208516" y="3648243"/>
            <a:ext cx="654008" cy="369332"/>
          </a:xfrm>
          <a:prstGeom prst="rect">
            <a:avLst/>
          </a:prstGeom>
          <a:noFill/>
          <a:ln>
            <a:noFill/>
          </a:ln>
        </p:spPr>
        <p:txBody>
          <a:bodyPr wrap="square" rtlCol="0">
            <a:spAutoFit/>
          </a:bodyPr>
          <a:lstStyle/>
          <a:p>
            <a:pPr algn="ctr"/>
            <a:r>
              <a:rPr lang="en-US"/>
              <a:t>2019</a:t>
            </a:r>
          </a:p>
        </p:txBody>
      </p:sp>
      <p:sp>
        <p:nvSpPr>
          <p:cNvPr id="151" name="TextBox 150">
            <a:extLst>
              <a:ext uri="{FF2B5EF4-FFF2-40B4-BE49-F238E27FC236}">
                <a16:creationId xmlns:a16="http://schemas.microsoft.com/office/drawing/2014/main" id="{19C7DF4A-0D9D-0F47-8968-A7E079A680FB}"/>
              </a:ext>
            </a:extLst>
          </p:cNvPr>
          <p:cNvSpPr txBox="1"/>
          <p:nvPr/>
        </p:nvSpPr>
        <p:spPr>
          <a:xfrm>
            <a:off x="2884497" y="6131608"/>
            <a:ext cx="1225177" cy="346998"/>
          </a:xfrm>
          <a:prstGeom prst="rect">
            <a:avLst/>
          </a:prstGeom>
          <a:noFill/>
          <a:ln>
            <a:noFill/>
          </a:ln>
        </p:spPr>
        <p:txBody>
          <a:bodyPr wrap="square" rtlCol="0" anchor="ctr">
            <a:noAutofit/>
          </a:bodyPr>
          <a:lstStyle/>
          <a:p>
            <a:pPr algn="ctr"/>
            <a:r>
              <a:rPr lang="en-US" sz="1400"/>
              <a:t>CHANGE</a:t>
            </a:r>
            <a:endParaRPr lang="en-US"/>
          </a:p>
        </p:txBody>
      </p:sp>
    </p:spTree>
    <p:extLst>
      <p:ext uri="{BB962C8B-B14F-4D97-AF65-F5344CB8AC3E}">
        <p14:creationId xmlns:p14="http://schemas.microsoft.com/office/powerpoint/2010/main" val="18400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atin typeface="Calibri"/>
                <a:cs typeface="Calibri"/>
              </a:rPr>
              <a:t>Querying for Change</a:t>
            </a:r>
          </a:p>
        </p:txBody>
      </p:sp>
      <p:sp>
        <p:nvSpPr>
          <p:cNvPr id="27" name="TextBox 26">
            <a:extLst>
              <a:ext uri="{FF2B5EF4-FFF2-40B4-BE49-F238E27FC236}">
                <a16:creationId xmlns:a16="http://schemas.microsoft.com/office/drawing/2014/main" id="{7C16A4B2-E167-9F40-BAAE-A25B098CFD87}"/>
              </a:ext>
            </a:extLst>
          </p:cNvPr>
          <p:cNvSpPr txBox="1"/>
          <p:nvPr/>
        </p:nvSpPr>
        <p:spPr>
          <a:xfrm>
            <a:off x="1371601" y="1828800"/>
            <a:ext cx="5358984" cy="2438488"/>
          </a:xfrm>
          <a:prstGeom prst="rect">
            <a:avLst/>
          </a:prstGeom>
          <a:noFill/>
          <a:ln>
            <a:noFill/>
          </a:ln>
        </p:spPr>
        <p:txBody>
          <a:bodyPr wrap="square" rtlCol="0">
            <a:spAutoFit/>
          </a:bodyPr>
          <a:lstStyle/>
          <a:p>
            <a:pPr>
              <a:lnSpc>
                <a:spcPct val="110000"/>
              </a:lnSpc>
            </a:pPr>
            <a:r>
              <a:rPr lang="en-US" sz="2800" dirty="0"/>
              <a:t>Used PostgreSQL and </a:t>
            </a:r>
            <a:r>
              <a:rPr lang="en-US" sz="2800" dirty="0" err="1"/>
              <a:t>PostGIS</a:t>
            </a:r>
            <a:endParaRPr lang="en-US" sz="2800" dirty="0"/>
          </a:p>
          <a:p>
            <a:pPr>
              <a:lnSpc>
                <a:spcPct val="110000"/>
              </a:lnSpc>
            </a:pPr>
            <a:endParaRPr lang="en-US" sz="2800" dirty="0"/>
          </a:p>
          <a:p>
            <a:pPr>
              <a:lnSpc>
                <a:spcPct val="110000"/>
              </a:lnSpc>
            </a:pPr>
            <a:r>
              <a:rPr lang="en-US" sz="2800" dirty="0"/>
              <a:t>Started by querying for no-change vs. change</a:t>
            </a:r>
          </a:p>
          <a:p>
            <a:pPr>
              <a:lnSpc>
                <a:spcPct val="110000"/>
              </a:lnSpc>
            </a:pPr>
            <a:endParaRPr lang="en-US" sz="2800" dirty="0"/>
          </a:p>
        </p:txBody>
      </p:sp>
      <p:grpSp>
        <p:nvGrpSpPr>
          <p:cNvPr id="3" name="Group 2">
            <a:extLst>
              <a:ext uri="{FF2B5EF4-FFF2-40B4-BE49-F238E27FC236}">
                <a16:creationId xmlns:a16="http://schemas.microsoft.com/office/drawing/2014/main" id="{2DB27895-5867-814E-A29F-401C4D29F09B}"/>
              </a:ext>
            </a:extLst>
          </p:cNvPr>
          <p:cNvGrpSpPr/>
          <p:nvPr/>
        </p:nvGrpSpPr>
        <p:grpSpPr>
          <a:xfrm>
            <a:off x="822960" y="1828800"/>
            <a:ext cx="509386" cy="504662"/>
            <a:chOff x="749096" y="1847674"/>
            <a:chExt cx="509386" cy="504662"/>
          </a:xfrm>
        </p:grpSpPr>
        <p:sp>
          <p:nvSpPr>
            <p:cNvPr id="7" name="Oval 6">
              <a:extLst>
                <a:ext uri="{FF2B5EF4-FFF2-40B4-BE49-F238E27FC236}">
                  <a16:creationId xmlns:a16="http://schemas.microsoft.com/office/drawing/2014/main" id="{A6680D9A-195A-7D46-ACB2-DD9AC0783B93}"/>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9" name="Picture 8">
              <a:extLst>
                <a:ext uri="{FF2B5EF4-FFF2-40B4-BE49-F238E27FC236}">
                  <a16:creationId xmlns:a16="http://schemas.microsoft.com/office/drawing/2014/main" id="{7D031D1F-1765-F74E-AC04-362F2C02274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10" name="Group 9">
            <a:extLst>
              <a:ext uri="{FF2B5EF4-FFF2-40B4-BE49-F238E27FC236}">
                <a16:creationId xmlns:a16="http://schemas.microsoft.com/office/drawing/2014/main" id="{628CF3F0-E5D2-C04A-859B-77BB068912A3}"/>
              </a:ext>
            </a:extLst>
          </p:cNvPr>
          <p:cNvGrpSpPr/>
          <p:nvPr/>
        </p:nvGrpSpPr>
        <p:grpSpPr>
          <a:xfrm>
            <a:off x="820910" y="2825481"/>
            <a:ext cx="509386" cy="504662"/>
            <a:chOff x="749096" y="1847674"/>
            <a:chExt cx="509386" cy="504662"/>
          </a:xfrm>
        </p:grpSpPr>
        <p:sp>
          <p:nvSpPr>
            <p:cNvPr id="11" name="Oval 10">
              <a:extLst>
                <a:ext uri="{FF2B5EF4-FFF2-40B4-BE49-F238E27FC236}">
                  <a16:creationId xmlns:a16="http://schemas.microsoft.com/office/drawing/2014/main" id="{EFBE05DB-8441-F34E-A19C-3B5C8B8C8286}"/>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2" name="Picture 11">
              <a:extLst>
                <a:ext uri="{FF2B5EF4-FFF2-40B4-BE49-F238E27FC236}">
                  <a16:creationId xmlns:a16="http://schemas.microsoft.com/office/drawing/2014/main" id="{507882FF-C096-A548-BBA5-AD48725C2B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sp>
        <p:nvSpPr>
          <p:cNvPr id="5" name="Rectangle 4">
            <a:extLst>
              <a:ext uri="{FF2B5EF4-FFF2-40B4-BE49-F238E27FC236}">
                <a16:creationId xmlns:a16="http://schemas.microsoft.com/office/drawing/2014/main" id="{1241D25A-32E4-8149-AA5E-4625AE60CA24}"/>
              </a:ext>
            </a:extLst>
          </p:cNvPr>
          <p:cNvSpPr/>
          <p:nvPr/>
        </p:nvSpPr>
        <p:spPr>
          <a:xfrm>
            <a:off x="7231946" y="5689216"/>
            <a:ext cx="4546053" cy="369332"/>
          </a:xfrm>
          <a:prstGeom prst="rect">
            <a:avLst/>
          </a:prstGeom>
        </p:spPr>
        <p:txBody>
          <a:bodyPr wrap="none">
            <a:spAutoFit/>
          </a:bodyPr>
          <a:lstStyle/>
          <a:p>
            <a:r>
              <a:rPr lang="en-US" dirty="0">
                <a:hlinkClick r:id="rId4"/>
              </a:rPr>
              <a:t>https://github.com/spatialdev/mn-water-2019</a:t>
            </a:r>
            <a:endParaRPr lang="en-US" dirty="0"/>
          </a:p>
        </p:txBody>
      </p:sp>
      <p:pic>
        <p:nvPicPr>
          <p:cNvPr id="17" name="Picture 16">
            <a:extLst>
              <a:ext uri="{FF2B5EF4-FFF2-40B4-BE49-F238E27FC236}">
                <a16:creationId xmlns:a16="http://schemas.microsoft.com/office/drawing/2014/main" id="{3B940164-4D0A-CD45-B800-87E24307874E}"/>
              </a:ext>
            </a:extLst>
          </p:cNvPr>
          <p:cNvPicPr>
            <a:picLocks noChangeAspect="1"/>
          </p:cNvPicPr>
          <p:nvPr/>
        </p:nvPicPr>
        <p:blipFill>
          <a:blip r:embed="rId5"/>
          <a:stretch>
            <a:fillRect/>
          </a:stretch>
        </p:blipFill>
        <p:spPr>
          <a:xfrm>
            <a:off x="7231946" y="1743853"/>
            <a:ext cx="4004829" cy="3800006"/>
          </a:xfrm>
          <a:prstGeom prst="rect">
            <a:avLst/>
          </a:prstGeom>
        </p:spPr>
      </p:pic>
    </p:spTree>
    <p:extLst>
      <p:ext uri="{BB962C8B-B14F-4D97-AF65-F5344CB8AC3E}">
        <p14:creationId xmlns:p14="http://schemas.microsoft.com/office/powerpoint/2010/main" val="2703396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9416D6C8-C0D7-FC47-8DE2-5D6798894796}"/>
              </a:ext>
            </a:extLst>
          </p:cNvPr>
          <p:cNvGraphicFramePr/>
          <p:nvPr>
            <p:extLst>
              <p:ext uri="{D42A27DB-BD31-4B8C-83A1-F6EECF244321}">
                <p14:modId xmlns:p14="http://schemas.microsoft.com/office/powerpoint/2010/main" val="580130278"/>
              </p:ext>
            </p:extLst>
          </p:nvPr>
        </p:nvGraphicFramePr>
        <p:xfrm>
          <a:off x="571500" y="845820"/>
          <a:ext cx="11049000" cy="5166360"/>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7AC539B0-7E6E-904C-8B25-EA9F48F61C4A}"/>
              </a:ext>
            </a:extLst>
          </p:cNvPr>
          <p:cNvSpPr/>
          <p:nvPr/>
        </p:nvSpPr>
        <p:spPr>
          <a:xfrm>
            <a:off x="2573980" y="384155"/>
            <a:ext cx="7044044" cy="584775"/>
          </a:xfrm>
          <a:prstGeom prst="rect">
            <a:avLst/>
          </a:prstGeom>
        </p:spPr>
        <p:txBody>
          <a:bodyPr wrap="none">
            <a:spAutoFit/>
          </a:bodyPr>
          <a:lstStyle/>
          <a:p>
            <a:pPr algn="ctr">
              <a:defRPr sz="2400" b="0" i="0" u="none" strike="noStrike" kern="1200" spc="0" baseline="0">
                <a:solidFill>
                  <a:srgbClr val="000000">
                    <a:lumMod val="65000"/>
                    <a:lumOff val="35000"/>
                  </a:srgbClr>
                </a:solidFill>
                <a:latin typeface="+mn-lt"/>
                <a:ea typeface="+mn-ea"/>
                <a:cs typeface="+mn-cs"/>
              </a:defRPr>
            </a:pPr>
            <a:r>
              <a:rPr lang="en-US" sz="3200" b="1">
                <a:solidFill>
                  <a:schemeClr val="accent4"/>
                </a:solidFill>
              </a:rPr>
              <a:t>Change in Polygonal Features 2011-2019</a:t>
            </a:r>
          </a:p>
        </p:txBody>
      </p:sp>
    </p:spTree>
    <p:extLst>
      <p:ext uri="{BB962C8B-B14F-4D97-AF65-F5344CB8AC3E}">
        <p14:creationId xmlns:p14="http://schemas.microsoft.com/office/powerpoint/2010/main" val="744095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9416D6C8-C0D7-FC47-8DE2-5D6798894796}"/>
              </a:ext>
            </a:extLst>
          </p:cNvPr>
          <p:cNvGraphicFramePr/>
          <p:nvPr>
            <p:extLst>
              <p:ext uri="{D42A27DB-BD31-4B8C-83A1-F6EECF244321}">
                <p14:modId xmlns:p14="http://schemas.microsoft.com/office/powerpoint/2010/main" val="3087829858"/>
              </p:ext>
            </p:extLst>
          </p:nvPr>
        </p:nvGraphicFramePr>
        <p:xfrm>
          <a:off x="571500" y="845820"/>
          <a:ext cx="11049000" cy="5166360"/>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7BBBE10C-62A0-CE41-969E-3249245F4F56}"/>
              </a:ext>
            </a:extLst>
          </p:cNvPr>
          <p:cNvSpPr/>
          <p:nvPr/>
        </p:nvSpPr>
        <p:spPr>
          <a:xfrm>
            <a:off x="2878421" y="384155"/>
            <a:ext cx="6435159" cy="584775"/>
          </a:xfrm>
          <a:prstGeom prst="rect">
            <a:avLst/>
          </a:prstGeom>
        </p:spPr>
        <p:txBody>
          <a:bodyPr wrap="none">
            <a:spAutoFit/>
          </a:bodyPr>
          <a:lstStyle/>
          <a:p>
            <a:pPr algn="ctr">
              <a:defRPr sz="2400" b="0" i="0" u="none" strike="noStrike" kern="1200" spc="0" baseline="0">
                <a:solidFill>
                  <a:srgbClr val="000000">
                    <a:lumMod val="65000"/>
                    <a:lumOff val="35000"/>
                  </a:srgbClr>
                </a:solidFill>
                <a:latin typeface="+mn-lt"/>
                <a:ea typeface="+mn-ea"/>
                <a:cs typeface="+mn-cs"/>
              </a:defRPr>
            </a:pPr>
            <a:r>
              <a:rPr lang="en-US" sz="3200" b="1">
                <a:solidFill>
                  <a:schemeClr val="accent4"/>
                </a:solidFill>
              </a:rPr>
              <a:t>Change in Linear Features 2011-2019</a:t>
            </a:r>
          </a:p>
        </p:txBody>
      </p:sp>
    </p:spTree>
    <p:extLst>
      <p:ext uri="{BB962C8B-B14F-4D97-AF65-F5344CB8AC3E}">
        <p14:creationId xmlns:p14="http://schemas.microsoft.com/office/powerpoint/2010/main" val="2757478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The Role of Water in OSM</a:t>
            </a:r>
            <a:endParaRPr lang="en-US" sz="5200" i="1">
              <a:latin typeface="Calibri"/>
              <a:cs typeface="Calibri"/>
            </a:endParaRPr>
          </a:p>
        </p:txBody>
      </p:sp>
      <p:sp>
        <p:nvSpPr>
          <p:cNvPr id="24" name="Content Placeholder 2">
            <a:extLst>
              <a:ext uri="{FF2B5EF4-FFF2-40B4-BE49-F238E27FC236}">
                <a16:creationId xmlns:a16="http://schemas.microsoft.com/office/drawing/2014/main" id="{67841F31-86C0-E440-A6EF-A8FF26949328}"/>
              </a:ext>
            </a:extLst>
          </p:cNvPr>
          <p:cNvSpPr>
            <a:spLocks noGrp="1"/>
          </p:cNvSpPr>
          <p:nvPr>
            <p:ph idx="1"/>
          </p:nvPr>
        </p:nvSpPr>
        <p:spPr>
          <a:xfrm>
            <a:off x="1371601" y="1847674"/>
            <a:ext cx="4966570" cy="4351338"/>
          </a:xfrm>
        </p:spPr>
        <p:txBody>
          <a:bodyPr>
            <a:normAutofit/>
          </a:bodyPr>
          <a:lstStyle/>
          <a:p>
            <a:pPr marL="0" indent="0">
              <a:buNone/>
            </a:pPr>
            <a:r>
              <a:rPr lang="en-US" dirty="0"/>
              <a:t>Why water?</a:t>
            </a:r>
          </a:p>
          <a:p>
            <a:pPr>
              <a:buFontTx/>
              <a:buChar char="-"/>
            </a:pPr>
            <a:r>
              <a:rPr lang="en-US" sz="2400" dirty="0"/>
              <a:t>Provides geographic context</a:t>
            </a:r>
          </a:p>
          <a:p>
            <a:pPr>
              <a:buFontTx/>
              <a:buChar char="-"/>
            </a:pPr>
            <a:r>
              <a:rPr lang="en-US" sz="2400" dirty="0"/>
              <a:t>An important natural resource</a:t>
            </a:r>
          </a:p>
          <a:p>
            <a:pPr>
              <a:buFontTx/>
              <a:buChar char="-"/>
            </a:pPr>
            <a:r>
              <a:rPr lang="en-US" sz="2400" dirty="0"/>
              <a:t>Can act as a barrier or facilitator of human movement</a:t>
            </a:r>
          </a:p>
          <a:p>
            <a:pPr marL="0" indent="0">
              <a:buNone/>
            </a:pPr>
            <a:endParaRPr lang="en-US" dirty="0"/>
          </a:p>
          <a:p>
            <a:pPr marL="0" indent="0">
              <a:buNone/>
            </a:pPr>
            <a:r>
              <a:rPr lang="en-US" dirty="0"/>
              <a:t>An interesting case study concerning the role of bulk imports in OSM</a:t>
            </a:r>
          </a:p>
        </p:txBody>
      </p:sp>
      <p:grpSp>
        <p:nvGrpSpPr>
          <p:cNvPr id="2" name="Group 1">
            <a:extLst>
              <a:ext uri="{FF2B5EF4-FFF2-40B4-BE49-F238E27FC236}">
                <a16:creationId xmlns:a16="http://schemas.microsoft.com/office/drawing/2014/main" id="{4BC977D5-6940-8340-AC35-865CDA1EE550}"/>
              </a:ext>
            </a:extLst>
          </p:cNvPr>
          <p:cNvGrpSpPr/>
          <p:nvPr/>
        </p:nvGrpSpPr>
        <p:grpSpPr>
          <a:xfrm>
            <a:off x="822960" y="1828800"/>
            <a:ext cx="509386" cy="504662"/>
            <a:chOff x="749559" y="1847674"/>
            <a:chExt cx="509386" cy="504662"/>
          </a:xfrm>
        </p:grpSpPr>
        <p:sp>
          <p:nvSpPr>
            <p:cNvPr id="11" name="Oval 10">
              <a:extLst>
                <a:ext uri="{FF2B5EF4-FFF2-40B4-BE49-F238E27FC236}">
                  <a16:creationId xmlns:a16="http://schemas.microsoft.com/office/drawing/2014/main" id="{480659B0-15DC-9B48-B871-3C9712F48CB1}"/>
                </a:ext>
              </a:extLst>
            </p:cNvPr>
            <p:cNvSpPr/>
            <p:nvPr/>
          </p:nvSpPr>
          <p:spPr bwMode="auto">
            <a:xfrm>
              <a:off x="749559" y="1847674"/>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2" name="Picture 11">
              <a:extLst>
                <a:ext uri="{FF2B5EF4-FFF2-40B4-BE49-F238E27FC236}">
                  <a16:creationId xmlns:a16="http://schemas.microsoft.com/office/drawing/2014/main" id="{AC958591-CD88-1D4C-B3F9-37260E8881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824" y="1927566"/>
              <a:ext cx="240757" cy="328713"/>
            </a:xfrm>
            <a:prstGeom prst="rect">
              <a:avLst/>
            </a:prstGeom>
          </p:spPr>
        </p:pic>
      </p:grpSp>
      <p:grpSp>
        <p:nvGrpSpPr>
          <p:cNvPr id="3" name="Group 2">
            <a:extLst>
              <a:ext uri="{FF2B5EF4-FFF2-40B4-BE49-F238E27FC236}">
                <a16:creationId xmlns:a16="http://schemas.microsoft.com/office/drawing/2014/main" id="{BA7BF3C8-ED28-854A-840E-C5F2FC718135}"/>
              </a:ext>
            </a:extLst>
          </p:cNvPr>
          <p:cNvGrpSpPr/>
          <p:nvPr/>
        </p:nvGrpSpPr>
        <p:grpSpPr>
          <a:xfrm>
            <a:off x="822960" y="4552252"/>
            <a:ext cx="509386" cy="504662"/>
            <a:chOff x="749559" y="4990663"/>
            <a:chExt cx="509386" cy="504662"/>
          </a:xfrm>
        </p:grpSpPr>
        <p:sp>
          <p:nvSpPr>
            <p:cNvPr id="15" name="Oval 14">
              <a:extLst>
                <a:ext uri="{FF2B5EF4-FFF2-40B4-BE49-F238E27FC236}">
                  <a16:creationId xmlns:a16="http://schemas.microsoft.com/office/drawing/2014/main" id="{75DB0879-14AF-3A46-AE65-504B4A01C0DA}"/>
                </a:ext>
              </a:extLst>
            </p:cNvPr>
            <p:cNvSpPr/>
            <p:nvPr/>
          </p:nvSpPr>
          <p:spPr bwMode="auto">
            <a:xfrm>
              <a:off x="749559" y="4990663"/>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6" name="Picture 15">
              <a:extLst>
                <a:ext uri="{FF2B5EF4-FFF2-40B4-BE49-F238E27FC236}">
                  <a16:creationId xmlns:a16="http://schemas.microsoft.com/office/drawing/2014/main" id="{49EE8A97-502E-1442-8E81-15A4EEF5D3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824" y="5070555"/>
              <a:ext cx="240757" cy="328713"/>
            </a:xfrm>
            <a:prstGeom prst="rect">
              <a:avLst/>
            </a:prstGeom>
          </p:spPr>
        </p:pic>
      </p:grpSp>
      <p:pic>
        <p:nvPicPr>
          <p:cNvPr id="6" name="Picture 5">
            <a:extLst>
              <a:ext uri="{FF2B5EF4-FFF2-40B4-BE49-F238E27FC236}">
                <a16:creationId xmlns:a16="http://schemas.microsoft.com/office/drawing/2014/main" id="{BCF248FF-4FE8-AD4B-8D09-701FD363BE1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84487" y="2352337"/>
            <a:ext cx="5074114" cy="3701608"/>
          </a:xfrm>
          <a:prstGeom prst="rect">
            <a:avLst/>
          </a:prstGeom>
        </p:spPr>
      </p:pic>
    </p:spTree>
    <p:extLst>
      <p:ext uri="{BB962C8B-B14F-4D97-AF65-F5344CB8AC3E}">
        <p14:creationId xmlns:p14="http://schemas.microsoft.com/office/powerpoint/2010/main" val="90188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39A6D1-0902-AE44-8C30-714B1EB66762}"/>
              </a:ext>
            </a:extLst>
          </p:cNvPr>
          <p:cNvGrpSpPr/>
          <p:nvPr/>
        </p:nvGrpSpPr>
        <p:grpSpPr>
          <a:xfrm>
            <a:off x="1184124" y="2256927"/>
            <a:ext cx="9823753" cy="2344147"/>
            <a:chOff x="1169134" y="2945568"/>
            <a:chExt cx="9823753" cy="2344147"/>
          </a:xfrm>
        </p:grpSpPr>
        <p:pic>
          <p:nvPicPr>
            <p:cNvPr id="4" name="Picture 3">
              <a:extLst>
                <a:ext uri="{FF2B5EF4-FFF2-40B4-BE49-F238E27FC236}">
                  <a16:creationId xmlns:a16="http://schemas.microsoft.com/office/drawing/2014/main" id="{EC61B7A7-9BE6-CE41-9617-5BFA6CA0B62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169134" y="2945569"/>
              <a:ext cx="3075986" cy="2344146"/>
            </a:xfrm>
            <a:prstGeom prst="rect">
              <a:avLst/>
            </a:prstGeom>
          </p:spPr>
        </p:pic>
        <p:pic>
          <p:nvPicPr>
            <p:cNvPr id="5" name="Picture 4">
              <a:extLst>
                <a:ext uri="{FF2B5EF4-FFF2-40B4-BE49-F238E27FC236}">
                  <a16:creationId xmlns:a16="http://schemas.microsoft.com/office/drawing/2014/main" id="{5FD9720D-24F5-434B-B257-CA662500B43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4543016" y="2945568"/>
              <a:ext cx="3075987" cy="2344147"/>
            </a:xfrm>
            <a:prstGeom prst="rect">
              <a:avLst/>
            </a:prstGeom>
          </p:spPr>
        </p:pic>
        <p:pic>
          <p:nvPicPr>
            <p:cNvPr id="6" name="Picture 5">
              <a:extLst>
                <a:ext uri="{FF2B5EF4-FFF2-40B4-BE49-F238E27FC236}">
                  <a16:creationId xmlns:a16="http://schemas.microsoft.com/office/drawing/2014/main" id="{6237095B-83A3-6248-BF28-F682DC2B635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916899" y="2945568"/>
              <a:ext cx="3075988" cy="2344147"/>
            </a:xfrm>
            <a:prstGeom prst="rect">
              <a:avLst/>
            </a:prstGeom>
          </p:spPr>
        </p:pic>
      </p:grpSp>
      <p:sp>
        <p:nvSpPr>
          <p:cNvPr id="10" name="TextBox 9">
            <a:extLst>
              <a:ext uri="{FF2B5EF4-FFF2-40B4-BE49-F238E27FC236}">
                <a16:creationId xmlns:a16="http://schemas.microsoft.com/office/drawing/2014/main" id="{BD4FF39E-2C2F-A04F-837F-951C2938BA47}"/>
              </a:ext>
            </a:extLst>
          </p:cNvPr>
          <p:cNvSpPr txBox="1"/>
          <p:nvPr/>
        </p:nvSpPr>
        <p:spPr>
          <a:xfrm>
            <a:off x="2318801" y="4694632"/>
            <a:ext cx="806631" cy="461665"/>
          </a:xfrm>
          <a:prstGeom prst="rect">
            <a:avLst/>
          </a:prstGeom>
          <a:noFill/>
        </p:spPr>
        <p:txBody>
          <a:bodyPr wrap="none" rtlCol="0">
            <a:spAutoFit/>
          </a:bodyPr>
          <a:lstStyle/>
          <a:p>
            <a:r>
              <a:rPr lang="en-US" sz="2400" b="1" dirty="0"/>
              <a:t>2011</a:t>
            </a:r>
          </a:p>
        </p:txBody>
      </p:sp>
      <p:sp>
        <p:nvSpPr>
          <p:cNvPr id="12" name="TextBox 11">
            <a:extLst>
              <a:ext uri="{FF2B5EF4-FFF2-40B4-BE49-F238E27FC236}">
                <a16:creationId xmlns:a16="http://schemas.microsoft.com/office/drawing/2014/main" id="{2A296DBA-2459-1E47-81F7-5149B37AEB3B}"/>
              </a:ext>
            </a:extLst>
          </p:cNvPr>
          <p:cNvSpPr txBox="1"/>
          <p:nvPr/>
        </p:nvSpPr>
        <p:spPr>
          <a:xfrm>
            <a:off x="5692683" y="4694632"/>
            <a:ext cx="806631" cy="461665"/>
          </a:xfrm>
          <a:prstGeom prst="rect">
            <a:avLst/>
          </a:prstGeom>
          <a:noFill/>
        </p:spPr>
        <p:txBody>
          <a:bodyPr wrap="none" rtlCol="0">
            <a:spAutoFit/>
          </a:bodyPr>
          <a:lstStyle/>
          <a:p>
            <a:r>
              <a:rPr lang="en-US" sz="2400" b="1" dirty="0"/>
              <a:t>2019</a:t>
            </a:r>
          </a:p>
        </p:txBody>
      </p:sp>
      <p:sp>
        <p:nvSpPr>
          <p:cNvPr id="13" name="TextBox 12">
            <a:extLst>
              <a:ext uri="{FF2B5EF4-FFF2-40B4-BE49-F238E27FC236}">
                <a16:creationId xmlns:a16="http://schemas.microsoft.com/office/drawing/2014/main" id="{EF0CF726-2BC5-F547-B8C2-1C709AF4EEA9}"/>
              </a:ext>
            </a:extLst>
          </p:cNvPr>
          <p:cNvSpPr txBox="1"/>
          <p:nvPr/>
        </p:nvSpPr>
        <p:spPr>
          <a:xfrm>
            <a:off x="9066565" y="4694632"/>
            <a:ext cx="1128707" cy="461665"/>
          </a:xfrm>
          <a:prstGeom prst="rect">
            <a:avLst/>
          </a:prstGeom>
          <a:noFill/>
        </p:spPr>
        <p:txBody>
          <a:bodyPr wrap="none" rtlCol="0">
            <a:spAutoFit/>
          </a:bodyPr>
          <a:lstStyle/>
          <a:p>
            <a:r>
              <a:rPr lang="en-US" sz="2400" b="1" dirty="0"/>
              <a:t>Change</a:t>
            </a:r>
          </a:p>
        </p:txBody>
      </p:sp>
      <p:sp>
        <p:nvSpPr>
          <p:cNvPr id="14" name="Title 1">
            <a:extLst>
              <a:ext uri="{FF2B5EF4-FFF2-40B4-BE49-F238E27FC236}">
                <a16:creationId xmlns:a16="http://schemas.microsoft.com/office/drawing/2014/main" id="{77355051-5973-CE4B-91A2-DF1A5DFB525B}"/>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atin typeface="Calibri"/>
                <a:cs typeface="Calibri"/>
              </a:rPr>
              <a:t>Illustrating Change</a:t>
            </a:r>
          </a:p>
        </p:txBody>
      </p:sp>
    </p:spTree>
    <p:extLst>
      <p:ext uri="{BB962C8B-B14F-4D97-AF65-F5344CB8AC3E}">
        <p14:creationId xmlns:p14="http://schemas.microsoft.com/office/powerpoint/2010/main" val="3988879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7" cy="6765892"/>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2011</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8" y="88480"/>
            <a:ext cx="1832232" cy="1016560"/>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Changes in Geometry</a:t>
            </a:r>
          </a:p>
        </p:txBody>
      </p:sp>
    </p:spTree>
    <p:extLst>
      <p:ext uri="{BB962C8B-B14F-4D97-AF65-F5344CB8AC3E}">
        <p14:creationId xmlns:p14="http://schemas.microsoft.com/office/powerpoint/2010/main" val="3460450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7" cy="6765892"/>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2019</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8" y="88480"/>
            <a:ext cx="1832232" cy="1016560"/>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Changes in Geometry</a:t>
            </a:r>
          </a:p>
        </p:txBody>
      </p:sp>
    </p:spTree>
    <p:extLst>
      <p:ext uri="{BB962C8B-B14F-4D97-AF65-F5344CB8AC3E}">
        <p14:creationId xmlns:p14="http://schemas.microsoft.com/office/powerpoint/2010/main" val="3191534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6" cy="6765891"/>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2019</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8" y="88480"/>
            <a:ext cx="1832232" cy="1016560"/>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Changes in Geometry</a:t>
            </a:r>
          </a:p>
        </p:txBody>
      </p:sp>
    </p:spTree>
    <p:extLst>
      <p:ext uri="{BB962C8B-B14F-4D97-AF65-F5344CB8AC3E}">
        <p14:creationId xmlns:p14="http://schemas.microsoft.com/office/powerpoint/2010/main" val="2077066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6" cy="6765891"/>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2011</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7" y="88480"/>
            <a:ext cx="2231375" cy="542584"/>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Replacements</a:t>
            </a:r>
          </a:p>
        </p:txBody>
      </p:sp>
    </p:spTree>
    <p:extLst>
      <p:ext uri="{BB962C8B-B14F-4D97-AF65-F5344CB8AC3E}">
        <p14:creationId xmlns:p14="http://schemas.microsoft.com/office/powerpoint/2010/main" val="984157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9" y="90294"/>
            <a:ext cx="8878194" cy="6765889"/>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2019</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7" y="88480"/>
            <a:ext cx="2231375" cy="542584"/>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Replacements</a:t>
            </a:r>
          </a:p>
        </p:txBody>
      </p:sp>
    </p:spTree>
    <p:extLst>
      <p:ext uri="{BB962C8B-B14F-4D97-AF65-F5344CB8AC3E}">
        <p14:creationId xmlns:p14="http://schemas.microsoft.com/office/powerpoint/2010/main" val="277358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9" y="90294"/>
            <a:ext cx="8878194" cy="6765889"/>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2019</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7" y="88480"/>
            <a:ext cx="2231375" cy="542584"/>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Replacements</a:t>
            </a:r>
          </a:p>
        </p:txBody>
      </p:sp>
    </p:spTree>
    <p:extLst>
      <p:ext uri="{BB962C8B-B14F-4D97-AF65-F5344CB8AC3E}">
        <p14:creationId xmlns:p14="http://schemas.microsoft.com/office/powerpoint/2010/main" val="278627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4" cy="6765890"/>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2011</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7" y="88480"/>
            <a:ext cx="1578233" cy="542584"/>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Deletions</a:t>
            </a:r>
          </a:p>
        </p:txBody>
      </p:sp>
    </p:spTree>
    <p:extLst>
      <p:ext uri="{BB962C8B-B14F-4D97-AF65-F5344CB8AC3E}">
        <p14:creationId xmlns:p14="http://schemas.microsoft.com/office/powerpoint/2010/main" val="2680018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4" cy="6765890"/>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2019</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7" y="88480"/>
            <a:ext cx="1578233" cy="542584"/>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Deletions</a:t>
            </a:r>
          </a:p>
        </p:txBody>
      </p:sp>
    </p:spTree>
    <p:extLst>
      <p:ext uri="{BB962C8B-B14F-4D97-AF65-F5344CB8AC3E}">
        <p14:creationId xmlns:p14="http://schemas.microsoft.com/office/powerpoint/2010/main" val="410878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4" cy="6765890"/>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2019</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7" y="88480"/>
            <a:ext cx="1578233" cy="542584"/>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Deletions</a:t>
            </a:r>
          </a:p>
        </p:txBody>
      </p:sp>
    </p:spTree>
    <p:extLst>
      <p:ext uri="{BB962C8B-B14F-4D97-AF65-F5344CB8AC3E}">
        <p14:creationId xmlns:p14="http://schemas.microsoft.com/office/powerpoint/2010/main" val="253628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41A025B1-632D-EE4B-BE03-7B887E1F2C20}"/>
              </a:ext>
            </a:extLst>
          </p:cNvPr>
          <p:cNvGraphicFramePr>
            <a:graphicFrameLocks/>
          </p:cNvGraphicFramePr>
          <p:nvPr>
            <p:extLst>
              <p:ext uri="{D42A27DB-BD31-4B8C-83A1-F6EECF244321}">
                <p14:modId xmlns:p14="http://schemas.microsoft.com/office/powerpoint/2010/main" val="6900162"/>
              </p:ext>
            </p:extLst>
          </p:nvPr>
        </p:nvGraphicFramePr>
        <p:xfrm>
          <a:off x="926425" y="523109"/>
          <a:ext cx="10339149" cy="581178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AC01FD22-7993-4C46-9B76-D38D856D31E9}"/>
              </a:ext>
            </a:extLst>
          </p:cNvPr>
          <p:cNvSpPr txBox="1"/>
          <p:nvPr/>
        </p:nvSpPr>
        <p:spPr>
          <a:xfrm>
            <a:off x="7068739" y="5656877"/>
            <a:ext cx="3531095" cy="307777"/>
          </a:xfrm>
          <a:prstGeom prst="rect">
            <a:avLst/>
          </a:prstGeom>
          <a:noFill/>
        </p:spPr>
        <p:txBody>
          <a:bodyPr wrap="none" rtlCol="0">
            <a:spAutoFit/>
          </a:bodyPr>
          <a:lstStyle/>
          <a:p>
            <a:r>
              <a:rPr lang="en-US" sz="1400" dirty="0"/>
              <a:t>Source: </a:t>
            </a:r>
            <a:r>
              <a:rPr lang="en-US" sz="1400" dirty="0">
                <a:hlinkClick r:id="rId4"/>
              </a:rPr>
              <a:t>https://ohsome.org/apps/dashboard/</a:t>
            </a:r>
            <a:endParaRPr lang="en-US" sz="1400" dirty="0"/>
          </a:p>
        </p:txBody>
      </p:sp>
      <p:grpSp>
        <p:nvGrpSpPr>
          <p:cNvPr id="2" name="Group 1">
            <a:extLst>
              <a:ext uri="{FF2B5EF4-FFF2-40B4-BE49-F238E27FC236}">
                <a16:creationId xmlns:a16="http://schemas.microsoft.com/office/drawing/2014/main" id="{B8206710-1C00-1D4D-AC29-D15E4BBE8CA4}"/>
              </a:ext>
            </a:extLst>
          </p:cNvPr>
          <p:cNvGrpSpPr/>
          <p:nvPr/>
        </p:nvGrpSpPr>
        <p:grpSpPr>
          <a:xfrm>
            <a:off x="1751257" y="818590"/>
            <a:ext cx="1647003" cy="830997"/>
            <a:chOff x="1799853" y="1412116"/>
            <a:chExt cx="1647003" cy="830997"/>
          </a:xfrm>
        </p:grpSpPr>
        <p:sp>
          <p:nvSpPr>
            <p:cNvPr id="97" name="TextBox 96">
              <a:extLst>
                <a:ext uri="{FF2B5EF4-FFF2-40B4-BE49-F238E27FC236}">
                  <a16:creationId xmlns:a16="http://schemas.microsoft.com/office/drawing/2014/main" id="{31735F73-CE98-B042-9ACD-674E0D0DE145}"/>
                </a:ext>
              </a:extLst>
            </p:cNvPr>
            <p:cNvSpPr txBox="1"/>
            <p:nvPr/>
          </p:nvSpPr>
          <p:spPr>
            <a:xfrm>
              <a:off x="2086932" y="1412116"/>
              <a:ext cx="1359924" cy="830997"/>
            </a:xfrm>
            <a:prstGeom prst="rect">
              <a:avLst/>
            </a:prstGeom>
            <a:solidFill>
              <a:schemeClr val="bg1"/>
            </a:solidFill>
          </p:spPr>
          <p:txBody>
            <a:bodyPr wrap="square" rtlCol="0">
              <a:spAutoFit/>
            </a:bodyPr>
            <a:lstStyle/>
            <a:p>
              <a:r>
                <a:rPr lang="en-US" sz="1600" dirty="0"/>
                <a:t>highway: *</a:t>
              </a:r>
            </a:p>
            <a:p>
              <a:r>
                <a:rPr lang="en-US" sz="1600" dirty="0"/>
                <a:t>waterway: *</a:t>
              </a:r>
            </a:p>
            <a:p>
              <a:r>
                <a:rPr lang="en-US" sz="1600" dirty="0"/>
                <a:t>natural: water</a:t>
              </a:r>
            </a:p>
          </p:txBody>
        </p:sp>
        <p:cxnSp>
          <p:nvCxnSpPr>
            <p:cNvPr id="99" name="Straight Connector 98">
              <a:extLst>
                <a:ext uri="{FF2B5EF4-FFF2-40B4-BE49-F238E27FC236}">
                  <a16:creationId xmlns:a16="http://schemas.microsoft.com/office/drawing/2014/main" id="{C6E0EC9B-802F-EF4F-8447-2FD76FFF42B2}"/>
                </a:ext>
              </a:extLst>
            </p:cNvPr>
            <p:cNvCxnSpPr>
              <a:cxnSpLocks/>
            </p:cNvCxnSpPr>
            <p:nvPr/>
          </p:nvCxnSpPr>
          <p:spPr>
            <a:xfrm>
              <a:off x="1799853" y="1556768"/>
              <a:ext cx="287079" cy="0"/>
            </a:xfrm>
            <a:prstGeom prst="line">
              <a:avLst/>
            </a:prstGeom>
            <a:ln w="76200">
              <a:solidFill>
                <a:srgbClr val="D33F3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6A7EC4D-EDE1-0743-897E-FA6D4B2F9593}"/>
                </a:ext>
              </a:extLst>
            </p:cNvPr>
            <p:cNvCxnSpPr>
              <a:cxnSpLocks/>
            </p:cNvCxnSpPr>
            <p:nvPr/>
          </p:nvCxnSpPr>
          <p:spPr>
            <a:xfrm>
              <a:off x="1799853" y="1820608"/>
              <a:ext cx="287079" cy="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3E5BCF8-379C-D847-BFBA-6A592927D72E}"/>
                </a:ext>
              </a:extLst>
            </p:cNvPr>
            <p:cNvCxnSpPr>
              <a:cxnSpLocks/>
            </p:cNvCxnSpPr>
            <p:nvPr/>
          </p:nvCxnSpPr>
          <p:spPr>
            <a:xfrm>
              <a:off x="1799853" y="2089056"/>
              <a:ext cx="287079"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E246686E-84E9-B141-AB6E-A9F2D7D164DB}"/>
              </a:ext>
            </a:extLst>
          </p:cNvPr>
          <p:cNvCxnSpPr>
            <a:cxnSpLocks/>
          </p:cNvCxnSpPr>
          <p:nvPr/>
        </p:nvCxnSpPr>
        <p:spPr>
          <a:xfrm flipH="1">
            <a:off x="1700657" y="4202680"/>
            <a:ext cx="77001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430143-262A-3345-B21B-E488F0C09D38}"/>
              </a:ext>
            </a:extLst>
          </p:cNvPr>
          <p:cNvCxnSpPr>
            <a:cxnSpLocks/>
          </p:cNvCxnSpPr>
          <p:nvPr/>
        </p:nvCxnSpPr>
        <p:spPr>
          <a:xfrm>
            <a:off x="2781095" y="5329158"/>
            <a:ext cx="7058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62A51C-4D18-9C41-AA7F-7C61F77D64E9}"/>
              </a:ext>
            </a:extLst>
          </p:cNvPr>
          <p:cNvSpPr txBox="1"/>
          <p:nvPr/>
        </p:nvSpPr>
        <p:spPr>
          <a:xfrm>
            <a:off x="2470676" y="3941070"/>
            <a:ext cx="684803" cy="523220"/>
          </a:xfrm>
          <a:prstGeom prst="rect">
            <a:avLst/>
          </a:prstGeom>
          <a:noFill/>
        </p:spPr>
        <p:txBody>
          <a:bodyPr wrap="none" rtlCol="0">
            <a:spAutoFit/>
          </a:bodyPr>
          <a:lstStyle/>
          <a:p>
            <a:pPr algn="ctr"/>
            <a:r>
              <a:rPr lang="en-US" sz="1400" dirty="0"/>
              <a:t>TIGER</a:t>
            </a:r>
          </a:p>
          <a:p>
            <a:pPr algn="ctr"/>
            <a:r>
              <a:rPr lang="en-US" sz="1400" dirty="0"/>
              <a:t>Import</a:t>
            </a:r>
          </a:p>
        </p:txBody>
      </p:sp>
      <p:sp>
        <p:nvSpPr>
          <p:cNvPr id="30" name="TextBox 29">
            <a:extLst>
              <a:ext uri="{FF2B5EF4-FFF2-40B4-BE49-F238E27FC236}">
                <a16:creationId xmlns:a16="http://schemas.microsoft.com/office/drawing/2014/main" id="{4B1D7BF5-67F9-0B42-9AC6-C438FB8A780A}"/>
              </a:ext>
            </a:extLst>
          </p:cNvPr>
          <p:cNvSpPr txBox="1"/>
          <p:nvPr/>
        </p:nvSpPr>
        <p:spPr>
          <a:xfrm>
            <a:off x="2038336" y="5067548"/>
            <a:ext cx="864144" cy="523220"/>
          </a:xfrm>
          <a:prstGeom prst="rect">
            <a:avLst/>
          </a:prstGeom>
          <a:noFill/>
        </p:spPr>
        <p:txBody>
          <a:bodyPr wrap="square" rtlCol="0">
            <a:spAutoFit/>
          </a:bodyPr>
          <a:lstStyle/>
          <a:p>
            <a:pPr algn="ctr"/>
            <a:r>
              <a:rPr lang="en-US" sz="1400" dirty="0"/>
              <a:t>NHD Import</a:t>
            </a:r>
          </a:p>
        </p:txBody>
      </p:sp>
      <p:sp>
        <p:nvSpPr>
          <p:cNvPr id="15" name="TextBox 14">
            <a:extLst>
              <a:ext uri="{FF2B5EF4-FFF2-40B4-BE49-F238E27FC236}">
                <a16:creationId xmlns:a16="http://schemas.microsoft.com/office/drawing/2014/main" id="{C2EE7AFD-A4D6-9847-92D0-4E1F12FC0B7E}"/>
              </a:ext>
            </a:extLst>
          </p:cNvPr>
          <p:cNvSpPr txBox="1"/>
          <p:nvPr/>
        </p:nvSpPr>
        <p:spPr>
          <a:xfrm>
            <a:off x="526315" y="2733776"/>
            <a:ext cx="400110" cy="1390445"/>
          </a:xfrm>
          <a:prstGeom prst="rect">
            <a:avLst/>
          </a:prstGeom>
          <a:noFill/>
        </p:spPr>
        <p:txBody>
          <a:bodyPr vert="vert270" wrap="none" rtlCol="0">
            <a:spAutoFit/>
          </a:bodyPr>
          <a:lstStyle/>
          <a:p>
            <a:r>
              <a:rPr lang="en-US" sz="1400" dirty="0"/>
              <a:t>Count of Features</a:t>
            </a:r>
          </a:p>
        </p:txBody>
      </p:sp>
      <p:sp>
        <p:nvSpPr>
          <p:cNvPr id="17" name="TextBox 16">
            <a:extLst>
              <a:ext uri="{FF2B5EF4-FFF2-40B4-BE49-F238E27FC236}">
                <a16:creationId xmlns:a16="http://schemas.microsoft.com/office/drawing/2014/main" id="{199C16DF-EDAB-0D4F-AD8F-3595063864CE}"/>
              </a:ext>
            </a:extLst>
          </p:cNvPr>
          <p:cNvSpPr txBox="1"/>
          <p:nvPr/>
        </p:nvSpPr>
        <p:spPr>
          <a:xfrm>
            <a:off x="4394571" y="708680"/>
            <a:ext cx="3402855" cy="369332"/>
          </a:xfrm>
          <a:prstGeom prst="rect">
            <a:avLst/>
          </a:prstGeom>
          <a:noFill/>
        </p:spPr>
        <p:txBody>
          <a:bodyPr wrap="none" rtlCol="0">
            <a:spAutoFit/>
          </a:bodyPr>
          <a:lstStyle/>
          <a:p>
            <a:r>
              <a:rPr lang="en-US" dirty="0"/>
              <a:t>OSM Feature Counts in Minnesota</a:t>
            </a:r>
          </a:p>
        </p:txBody>
      </p:sp>
    </p:spTree>
    <p:extLst>
      <p:ext uri="{BB962C8B-B14F-4D97-AF65-F5344CB8AC3E}">
        <p14:creationId xmlns:p14="http://schemas.microsoft.com/office/powerpoint/2010/main" val="455063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5" cy="6765891"/>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2011</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7" y="88480"/>
            <a:ext cx="1578233" cy="542584"/>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Additions</a:t>
            </a:r>
          </a:p>
        </p:txBody>
      </p:sp>
    </p:spTree>
    <p:extLst>
      <p:ext uri="{BB962C8B-B14F-4D97-AF65-F5344CB8AC3E}">
        <p14:creationId xmlns:p14="http://schemas.microsoft.com/office/powerpoint/2010/main" val="198881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5" cy="6765890"/>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2019</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7" y="88480"/>
            <a:ext cx="1578233" cy="542584"/>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Additions</a:t>
            </a:r>
          </a:p>
        </p:txBody>
      </p:sp>
    </p:spTree>
    <p:extLst>
      <p:ext uri="{BB962C8B-B14F-4D97-AF65-F5344CB8AC3E}">
        <p14:creationId xmlns:p14="http://schemas.microsoft.com/office/powerpoint/2010/main" val="221114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B63AA-BFFE-E946-B7D0-0779BFCFC9F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723768" y="90294"/>
            <a:ext cx="8878195" cy="6765890"/>
          </a:xfrm>
          <a:prstGeom prst="rect">
            <a:avLst/>
          </a:prstGeom>
        </p:spPr>
      </p:pic>
      <p:sp>
        <p:nvSpPr>
          <p:cNvPr id="27" name="TextBox 26">
            <a:extLst>
              <a:ext uri="{FF2B5EF4-FFF2-40B4-BE49-F238E27FC236}">
                <a16:creationId xmlns:a16="http://schemas.microsoft.com/office/drawing/2014/main" id="{7C16A4B2-E167-9F40-BAAE-A25B098CFD87}"/>
              </a:ext>
            </a:extLst>
          </p:cNvPr>
          <p:cNvSpPr txBox="1"/>
          <p:nvPr/>
        </p:nvSpPr>
        <p:spPr>
          <a:xfrm>
            <a:off x="9681029" y="88480"/>
            <a:ext cx="920936" cy="542584"/>
          </a:xfrm>
          <a:prstGeom prst="rect">
            <a:avLst/>
          </a:prstGeom>
          <a:solidFill>
            <a:schemeClr val="accent3">
              <a:alpha val="75000"/>
            </a:schemeClr>
          </a:solidFill>
          <a:ln>
            <a:noFill/>
          </a:ln>
        </p:spPr>
        <p:txBody>
          <a:bodyPr wrap="square" rtlCol="0">
            <a:spAutoFit/>
          </a:bodyPr>
          <a:lstStyle/>
          <a:p>
            <a:pPr algn="r">
              <a:lnSpc>
                <a:spcPct val="110000"/>
              </a:lnSpc>
            </a:pPr>
            <a:r>
              <a:rPr lang="en-US" sz="2800">
                <a:solidFill>
                  <a:schemeClr val="bg1"/>
                </a:solidFill>
              </a:rPr>
              <a:t>2019</a:t>
            </a:r>
          </a:p>
        </p:txBody>
      </p:sp>
      <p:sp>
        <p:nvSpPr>
          <p:cNvPr id="5" name="TextBox 4">
            <a:extLst>
              <a:ext uri="{FF2B5EF4-FFF2-40B4-BE49-F238E27FC236}">
                <a16:creationId xmlns:a16="http://schemas.microsoft.com/office/drawing/2014/main" id="{03972E23-B7DC-8342-86B4-45CA091BF15E}"/>
              </a:ext>
            </a:extLst>
          </p:cNvPr>
          <p:cNvSpPr txBox="1"/>
          <p:nvPr/>
        </p:nvSpPr>
        <p:spPr>
          <a:xfrm>
            <a:off x="1723767" y="88480"/>
            <a:ext cx="1578233" cy="542584"/>
          </a:xfrm>
          <a:prstGeom prst="rect">
            <a:avLst/>
          </a:prstGeom>
          <a:solidFill>
            <a:schemeClr val="accent3">
              <a:alpha val="75000"/>
            </a:schemeClr>
          </a:solidFill>
          <a:ln>
            <a:noFill/>
          </a:ln>
        </p:spPr>
        <p:txBody>
          <a:bodyPr wrap="square" rtlCol="0">
            <a:spAutoFit/>
          </a:bodyPr>
          <a:lstStyle/>
          <a:p>
            <a:pPr>
              <a:lnSpc>
                <a:spcPct val="110000"/>
              </a:lnSpc>
            </a:pPr>
            <a:r>
              <a:rPr lang="en-US" sz="2800">
                <a:solidFill>
                  <a:schemeClr val="bg1"/>
                </a:solidFill>
              </a:rPr>
              <a:t>Additions</a:t>
            </a:r>
          </a:p>
        </p:txBody>
      </p:sp>
    </p:spTree>
    <p:extLst>
      <p:ext uri="{BB962C8B-B14F-4D97-AF65-F5344CB8AC3E}">
        <p14:creationId xmlns:p14="http://schemas.microsoft.com/office/powerpoint/2010/main" val="3774107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571500" y="282387"/>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5200" b="1">
              <a:latin typeface="Calibri"/>
              <a:cs typeface="Calibri"/>
            </a:endParaRPr>
          </a:p>
        </p:txBody>
      </p:sp>
      <p:pic>
        <p:nvPicPr>
          <p:cNvPr id="3" name="Picture 2">
            <a:extLst>
              <a:ext uri="{FF2B5EF4-FFF2-40B4-BE49-F238E27FC236}">
                <a16:creationId xmlns:a16="http://schemas.microsoft.com/office/drawing/2014/main" id="{63FDAF6E-B5F8-EF47-A76E-1BA81C9E5DA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
          <a:stretch/>
        </p:blipFill>
        <p:spPr>
          <a:xfrm>
            <a:off x="981702" y="1398494"/>
            <a:ext cx="3110663" cy="4417358"/>
          </a:xfrm>
          <a:prstGeom prst="rect">
            <a:avLst/>
          </a:prstGeom>
        </p:spPr>
      </p:pic>
      <p:sp>
        <p:nvSpPr>
          <p:cNvPr id="5" name="Rectangle 4">
            <a:extLst>
              <a:ext uri="{FF2B5EF4-FFF2-40B4-BE49-F238E27FC236}">
                <a16:creationId xmlns:a16="http://schemas.microsoft.com/office/drawing/2014/main" id="{0E8B821B-4CA2-5540-AF37-8AB4903C1E92}"/>
              </a:ext>
            </a:extLst>
          </p:cNvPr>
          <p:cNvSpPr/>
          <p:nvPr/>
        </p:nvSpPr>
        <p:spPr>
          <a:xfrm>
            <a:off x="2333281" y="282387"/>
            <a:ext cx="7525439" cy="584775"/>
          </a:xfrm>
          <a:prstGeom prst="rect">
            <a:avLst/>
          </a:prstGeom>
        </p:spPr>
        <p:txBody>
          <a:bodyPr wrap="square">
            <a:spAutoFit/>
          </a:bodyPr>
          <a:lstStyle/>
          <a:p>
            <a:pPr algn="ctr"/>
            <a:r>
              <a:rPr lang="en-US" sz="3200" dirty="0">
                <a:solidFill>
                  <a:srgbClr val="0070C0"/>
                </a:solidFill>
                <a:hlinkClick r:id="rId4">
                  <a:extLst>
                    <a:ext uri="{A12FA001-AC4F-418D-AE19-62706E023703}">
                      <ahyp:hlinkClr xmlns:ahyp="http://schemas.microsoft.com/office/drawing/2018/hyperlinkcolor" val="tx"/>
                    </a:ext>
                  </a:extLst>
                </a:hlinkClick>
              </a:rPr>
              <a:t>https://water.osmquality.io/</a:t>
            </a:r>
            <a:endParaRPr lang="en-US" sz="3200" dirty="0">
              <a:solidFill>
                <a:srgbClr val="0070C0"/>
              </a:solidFill>
            </a:endParaRPr>
          </a:p>
        </p:txBody>
      </p:sp>
      <p:pic>
        <p:nvPicPr>
          <p:cNvPr id="6" name="Picture 5">
            <a:extLst>
              <a:ext uri="{FF2B5EF4-FFF2-40B4-BE49-F238E27FC236}">
                <a16:creationId xmlns:a16="http://schemas.microsoft.com/office/drawing/2014/main" id="{A98669D0-9C08-7D47-9949-F61A3635E68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
          <a:stretch/>
        </p:blipFill>
        <p:spPr>
          <a:xfrm>
            <a:off x="4540668" y="1398494"/>
            <a:ext cx="3110664" cy="4417358"/>
          </a:xfrm>
          <a:prstGeom prst="rect">
            <a:avLst/>
          </a:prstGeom>
        </p:spPr>
      </p:pic>
      <p:pic>
        <p:nvPicPr>
          <p:cNvPr id="7" name="Picture 6">
            <a:extLst>
              <a:ext uri="{FF2B5EF4-FFF2-40B4-BE49-F238E27FC236}">
                <a16:creationId xmlns:a16="http://schemas.microsoft.com/office/drawing/2014/main" id="{05D695EA-8214-9B4F-96AA-68B2D88804C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099634" y="1398494"/>
            <a:ext cx="3110664" cy="4417358"/>
          </a:xfrm>
          <a:prstGeom prst="rect">
            <a:avLst/>
          </a:prstGeom>
        </p:spPr>
      </p:pic>
    </p:spTree>
    <p:extLst>
      <p:ext uri="{BB962C8B-B14F-4D97-AF65-F5344CB8AC3E}">
        <p14:creationId xmlns:p14="http://schemas.microsoft.com/office/powerpoint/2010/main" val="890476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9416D6C8-C0D7-FC47-8DE2-5D6798894796}"/>
              </a:ext>
            </a:extLst>
          </p:cNvPr>
          <p:cNvGraphicFramePr/>
          <p:nvPr>
            <p:extLst>
              <p:ext uri="{D42A27DB-BD31-4B8C-83A1-F6EECF244321}">
                <p14:modId xmlns:p14="http://schemas.microsoft.com/office/powerpoint/2010/main" val="3649195903"/>
              </p:ext>
            </p:extLst>
          </p:nvPr>
        </p:nvGraphicFramePr>
        <p:xfrm>
          <a:off x="3628342" y="1755150"/>
          <a:ext cx="8563658" cy="3998664"/>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a:extLst>
              <a:ext uri="{FF2B5EF4-FFF2-40B4-BE49-F238E27FC236}">
                <a16:creationId xmlns:a16="http://schemas.microsoft.com/office/drawing/2014/main" id="{798910A5-FB29-DD44-AF58-EC0A89FE74D1}"/>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atin typeface="Calibri"/>
                <a:cs typeface="Calibri"/>
              </a:rPr>
              <a:t>Summary of Findings</a:t>
            </a:r>
            <a:endParaRPr lang="en-US" sz="5200" dirty="0">
              <a:latin typeface="Calibri"/>
              <a:cs typeface="Calibri"/>
            </a:endParaRPr>
          </a:p>
        </p:txBody>
      </p:sp>
      <p:sp>
        <p:nvSpPr>
          <p:cNvPr id="6" name="Content Placeholder 2">
            <a:extLst>
              <a:ext uri="{FF2B5EF4-FFF2-40B4-BE49-F238E27FC236}">
                <a16:creationId xmlns:a16="http://schemas.microsoft.com/office/drawing/2014/main" id="{1AF19727-6489-5848-8EA3-80AC702A0D78}"/>
              </a:ext>
            </a:extLst>
          </p:cNvPr>
          <p:cNvSpPr>
            <a:spLocks noGrp="1"/>
          </p:cNvSpPr>
          <p:nvPr>
            <p:ph idx="1"/>
          </p:nvPr>
        </p:nvSpPr>
        <p:spPr>
          <a:xfrm>
            <a:off x="1371600" y="1825624"/>
            <a:ext cx="3807502" cy="4432769"/>
          </a:xfrm>
        </p:spPr>
        <p:txBody>
          <a:bodyPr>
            <a:normAutofit fontScale="85000" lnSpcReduction="20000"/>
          </a:bodyPr>
          <a:lstStyle/>
          <a:p>
            <a:pPr marL="0" indent="0">
              <a:buNone/>
            </a:pPr>
            <a:r>
              <a:rPr lang="en-US" dirty="0"/>
              <a:t>In 2019, the vast majority of OSM inland water data in Minnesota is sourced from NHD.</a:t>
            </a:r>
          </a:p>
          <a:p>
            <a:r>
              <a:rPr lang="en-US" b="1" dirty="0"/>
              <a:t>84%</a:t>
            </a:r>
            <a:r>
              <a:rPr lang="en-US" dirty="0"/>
              <a:t> of polygonal data</a:t>
            </a:r>
          </a:p>
          <a:p>
            <a:r>
              <a:rPr lang="en-US" b="1" dirty="0"/>
              <a:t>98%</a:t>
            </a:r>
            <a:r>
              <a:rPr lang="en-US" dirty="0"/>
              <a:t> of linear data </a:t>
            </a:r>
          </a:p>
          <a:p>
            <a:pPr marL="457200" lvl="1" indent="0">
              <a:buNone/>
            </a:pPr>
            <a:endParaRPr lang="en-US" dirty="0"/>
          </a:p>
          <a:p>
            <a:pPr marL="0" indent="0">
              <a:buNone/>
            </a:pPr>
            <a:r>
              <a:rPr lang="en-US" b="1" dirty="0"/>
              <a:t>15%</a:t>
            </a:r>
            <a:r>
              <a:rPr lang="en-US" dirty="0"/>
              <a:t> of NHD features </a:t>
            </a:r>
            <a:r>
              <a:rPr lang="en-US" b="1" dirty="0"/>
              <a:t>changed</a:t>
            </a:r>
            <a:r>
              <a:rPr lang="en-US" dirty="0"/>
              <a:t> between 2011-2019.</a:t>
            </a:r>
          </a:p>
          <a:p>
            <a:pPr marL="457200" lvl="1" indent="0">
              <a:buNone/>
            </a:pPr>
            <a:endParaRPr lang="en-US" dirty="0"/>
          </a:p>
          <a:p>
            <a:pPr marL="0" indent="0">
              <a:buNone/>
            </a:pPr>
            <a:r>
              <a:rPr lang="en-US" b="1" dirty="0"/>
              <a:t>85% </a:t>
            </a:r>
            <a:r>
              <a:rPr lang="en-US" dirty="0"/>
              <a:t>of</a:t>
            </a:r>
            <a:r>
              <a:rPr lang="en-US" b="1" dirty="0"/>
              <a:t> </a:t>
            </a:r>
            <a:r>
              <a:rPr lang="en-US" dirty="0"/>
              <a:t>NHD features remained </a:t>
            </a:r>
            <a:r>
              <a:rPr lang="en-US" b="1" dirty="0"/>
              <a:t>unchanged</a:t>
            </a:r>
            <a:r>
              <a:rPr lang="en-US" dirty="0"/>
              <a:t> between 2011-2019.</a:t>
            </a:r>
          </a:p>
          <a:p>
            <a:endParaRPr lang="en-US" dirty="0"/>
          </a:p>
          <a:p>
            <a:endParaRPr lang="en-US" dirty="0"/>
          </a:p>
        </p:txBody>
      </p:sp>
      <p:grpSp>
        <p:nvGrpSpPr>
          <p:cNvPr id="7" name="Group 6">
            <a:extLst>
              <a:ext uri="{FF2B5EF4-FFF2-40B4-BE49-F238E27FC236}">
                <a16:creationId xmlns:a16="http://schemas.microsoft.com/office/drawing/2014/main" id="{05D01831-E5F6-6549-A3FF-779EB640626A}"/>
              </a:ext>
            </a:extLst>
          </p:cNvPr>
          <p:cNvGrpSpPr/>
          <p:nvPr/>
        </p:nvGrpSpPr>
        <p:grpSpPr>
          <a:xfrm>
            <a:off x="822960" y="1805912"/>
            <a:ext cx="509386" cy="504662"/>
            <a:chOff x="664480" y="1805912"/>
            <a:chExt cx="509386" cy="504662"/>
          </a:xfrm>
        </p:grpSpPr>
        <p:sp>
          <p:nvSpPr>
            <p:cNvPr id="8" name="Oval 7">
              <a:extLst>
                <a:ext uri="{FF2B5EF4-FFF2-40B4-BE49-F238E27FC236}">
                  <a16:creationId xmlns:a16="http://schemas.microsoft.com/office/drawing/2014/main" id="{360C9DC5-52A2-794B-A456-6B198358E5A0}"/>
                </a:ext>
              </a:extLst>
            </p:cNvPr>
            <p:cNvSpPr/>
            <p:nvPr/>
          </p:nvSpPr>
          <p:spPr bwMode="auto">
            <a:xfrm>
              <a:off x="664480" y="1805912"/>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9" name="Picture 8">
              <a:extLst>
                <a:ext uri="{FF2B5EF4-FFF2-40B4-BE49-F238E27FC236}">
                  <a16:creationId xmlns:a16="http://schemas.microsoft.com/office/drawing/2014/main" id="{8B56E727-EBC3-AE45-9936-155D40EE40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96745" y="1885804"/>
              <a:ext cx="240757" cy="328713"/>
            </a:xfrm>
            <a:prstGeom prst="rect">
              <a:avLst/>
            </a:prstGeom>
          </p:spPr>
        </p:pic>
      </p:grpSp>
      <p:grpSp>
        <p:nvGrpSpPr>
          <p:cNvPr id="10" name="Group 9">
            <a:extLst>
              <a:ext uri="{FF2B5EF4-FFF2-40B4-BE49-F238E27FC236}">
                <a16:creationId xmlns:a16="http://schemas.microsoft.com/office/drawing/2014/main" id="{DA162C13-D861-2E49-A520-E7344FD07FB0}"/>
              </a:ext>
            </a:extLst>
          </p:cNvPr>
          <p:cNvGrpSpPr/>
          <p:nvPr/>
        </p:nvGrpSpPr>
        <p:grpSpPr>
          <a:xfrm>
            <a:off x="818860" y="3926100"/>
            <a:ext cx="509386" cy="504662"/>
            <a:chOff x="664480" y="3386454"/>
            <a:chExt cx="509386" cy="504662"/>
          </a:xfrm>
        </p:grpSpPr>
        <p:sp>
          <p:nvSpPr>
            <p:cNvPr id="11" name="Oval 10">
              <a:extLst>
                <a:ext uri="{FF2B5EF4-FFF2-40B4-BE49-F238E27FC236}">
                  <a16:creationId xmlns:a16="http://schemas.microsoft.com/office/drawing/2014/main" id="{C1BC6E55-7954-C14A-A256-5937C2A29852}"/>
                </a:ext>
              </a:extLst>
            </p:cNvPr>
            <p:cNvSpPr/>
            <p:nvPr/>
          </p:nvSpPr>
          <p:spPr bwMode="auto">
            <a:xfrm>
              <a:off x="664480" y="3386454"/>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2" name="Picture 11">
              <a:extLst>
                <a:ext uri="{FF2B5EF4-FFF2-40B4-BE49-F238E27FC236}">
                  <a16:creationId xmlns:a16="http://schemas.microsoft.com/office/drawing/2014/main" id="{DFAC1791-C2C9-5141-B0CB-1711502B11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96745" y="3466346"/>
              <a:ext cx="240757" cy="328713"/>
            </a:xfrm>
            <a:prstGeom prst="rect">
              <a:avLst/>
            </a:prstGeom>
          </p:spPr>
        </p:pic>
      </p:grpSp>
      <p:grpSp>
        <p:nvGrpSpPr>
          <p:cNvPr id="13" name="Group 12">
            <a:extLst>
              <a:ext uri="{FF2B5EF4-FFF2-40B4-BE49-F238E27FC236}">
                <a16:creationId xmlns:a16="http://schemas.microsoft.com/office/drawing/2014/main" id="{7B76B778-AA6D-9F49-8F5A-FA481175F2AD}"/>
              </a:ext>
            </a:extLst>
          </p:cNvPr>
          <p:cNvGrpSpPr/>
          <p:nvPr/>
        </p:nvGrpSpPr>
        <p:grpSpPr>
          <a:xfrm>
            <a:off x="820910" y="5100913"/>
            <a:ext cx="509386" cy="504662"/>
            <a:chOff x="664480" y="5565608"/>
            <a:chExt cx="509386" cy="504662"/>
          </a:xfrm>
        </p:grpSpPr>
        <p:sp>
          <p:nvSpPr>
            <p:cNvPr id="14" name="Oval 13">
              <a:extLst>
                <a:ext uri="{FF2B5EF4-FFF2-40B4-BE49-F238E27FC236}">
                  <a16:creationId xmlns:a16="http://schemas.microsoft.com/office/drawing/2014/main" id="{51A2DE6C-7867-F84A-882A-843E5E213919}"/>
                </a:ext>
              </a:extLst>
            </p:cNvPr>
            <p:cNvSpPr/>
            <p:nvPr/>
          </p:nvSpPr>
          <p:spPr bwMode="auto">
            <a:xfrm>
              <a:off x="664480" y="5565608"/>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6" name="Picture 15">
              <a:extLst>
                <a:ext uri="{FF2B5EF4-FFF2-40B4-BE49-F238E27FC236}">
                  <a16:creationId xmlns:a16="http://schemas.microsoft.com/office/drawing/2014/main" id="{D7BE76DB-0B89-934D-8046-F2344681F4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96745" y="5645500"/>
              <a:ext cx="240757" cy="328713"/>
            </a:xfrm>
            <a:prstGeom prst="rect">
              <a:avLst/>
            </a:prstGeom>
          </p:spPr>
        </p:pic>
      </p:grpSp>
    </p:spTree>
    <p:extLst>
      <p:ext uri="{BB962C8B-B14F-4D97-AF65-F5344CB8AC3E}">
        <p14:creationId xmlns:p14="http://schemas.microsoft.com/office/powerpoint/2010/main" val="3357085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D88A8-0943-774E-85DF-77ED296C0692}"/>
              </a:ext>
            </a:extLst>
          </p:cNvPr>
          <p:cNvSpPr>
            <a:spLocks noGrp="1"/>
          </p:cNvSpPr>
          <p:nvPr>
            <p:ph idx="1"/>
          </p:nvPr>
        </p:nvSpPr>
        <p:spPr>
          <a:xfrm>
            <a:off x="1371600" y="1825624"/>
            <a:ext cx="8731770" cy="4477739"/>
          </a:xfrm>
        </p:spPr>
        <p:txBody>
          <a:bodyPr>
            <a:noAutofit/>
          </a:bodyPr>
          <a:lstStyle/>
          <a:p>
            <a:pPr marL="0" indent="0">
              <a:buNone/>
            </a:pPr>
            <a:r>
              <a:rPr lang="en-US" dirty="0"/>
              <a:t>Bulk imports contribute to map completeness</a:t>
            </a:r>
          </a:p>
          <a:p>
            <a:pPr marL="0" indent="0">
              <a:buNone/>
            </a:pPr>
            <a:endParaRPr lang="en-US" dirty="0"/>
          </a:p>
          <a:p>
            <a:pPr marL="0" indent="0">
              <a:buNone/>
            </a:pPr>
            <a:r>
              <a:rPr lang="en-US" dirty="0"/>
              <a:t>Mindful, careful imports are a good thing</a:t>
            </a:r>
          </a:p>
          <a:p>
            <a:pPr marL="0" indent="0">
              <a:buNone/>
            </a:pPr>
            <a:endParaRPr lang="en-US" dirty="0"/>
          </a:p>
          <a:p>
            <a:pPr marL="0" indent="0">
              <a:buNone/>
            </a:pPr>
            <a:r>
              <a:rPr lang="en-US" dirty="0"/>
              <a:t>Combining rich datasets with the active OSM community creates an excellent opportunity to enhance data quality</a:t>
            </a:r>
          </a:p>
          <a:p>
            <a:pPr marL="0" indent="0">
              <a:buNone/>
            </a:pPr>
            <a:endParaRPr lang="en-US" dirty="0"/>
          </a:p>
          <a:p>
            <a:pPr marL="0" indent="0">
              <a:buNone/>
            </a:pPr>
            <a:r>
              <a:rPr lang="en-US" dirty="0"/>
              <a:t>Tracking features over time can be complicated</a:t>
            </a:r>
          </a:p>
        </p:txBody>
      </p:sp>
      <p:sp>
        <p:nvSpPr>
          <p:cNvPr id="6" name="Title 1">
            <a:extLst>
              <a:ext uri="{FF2B5EF4-FFF2-40B4-BE49-F238E27FC236}">
                <a16:creationId xmlns:a16="http://schemas.microsoft.com/office/drawing/2014/main" id="{5307C131-FE0F-5F4E-B3F7-DE0CBE38DC4B}"/>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Conclusions</a:t>
            </a:r>
            <a:endParaRPr lang="en-US" sz="5200">
              <a:latin typeface="Calibri"/>
              <a:cs typeface="Calibri"/>
            </a:endParaRPr>
          </a:p>
        </p:txBody>
      </p:sp>
      <p:grpSp>
        <p:nvGrpSpPr>
          <p:cNvPr id="2" name="Group 1">
            <a:extLst>
              <a:ext uri="{FF2B5EF4-FFF2-40B4-BE49-F238E27FC236}">
                <a16:creationId xmlns:a16="http://schemas.microsoft.com/office/drawing/2014/main" id="{7EBE0B29-7B5B-B14B-A37B-64C082744634}"/>
              </a:ext>
            </a:extLst>
          </p:cNvPr>
          <p:cNvGrpSpPr/>
          <p:nvPr/>
        </p:nvGrpSpPr>
        <p:grpSpPr>
          <a:xfrm>
            <a:off x="822960" y="1828800"/>
            <a:ext cx="509386" cy="504662"/>
            <a:chOff x="664480" y="1863787"/>
            <a:chExt cx="509386" cy="504662"/>
          </a:xfrm>
        </p:grpSpPr>
        <p:sp>
          <p:nvSpPr>
            <p:cNvPr id="7" name="Oval 6">
              <a:extLst>
                <a:ext uri="{FF2B5EF4-FFF2-40B4-BE49-F238E27FC236}">
                  <a16:creationId xmlns:a16="http://schemas.microsoft.com/office/drawing/2014/main" id="{B3950E5D-5AD1-7949-BDCE-5C2E4F5FE159}"/>
                </a:ext>
              </a:extLst>
            </p:cNvPr>
            <p:cNvSpPr/>
            <p:nvPr/>
          </p:nvSpPr>
          <p:spPr bwMode="auto">
            <a:xfrm>
              <a:off x="664480" y="1863787"/>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8" name="Picture 7">
              <a:extLst>
                <a:ext uri="{FF2B5EF4-FFF2-40B4-BE49-F238E27FC236}">
                  <a16:creationId xmlns:a16="http://schemas.microsoft.com/office/drawing/2014/main" id="{F43BD814-E657-CA41-830D-CB0147E5AE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96745" y="1943679"/>
              <a:ext cx="240757" cy="328713"/>
            </a:xfrm>
            <a:prstGeom prst="rect">
              <a:avLst/>
            </a:prstGeom>
          </p:spPr>
        </p:pic>
      </p:grpSp>
      <p:grpSp>
        <p:nvGrpSpPr>
          <p:cNvPr id="13" name="Group 12">
            <a:extLst>
              <a:ext uri="{FF2B5EF4-FFF2-40B4-BE49-F238E27FC236}">
                <a16:creationId xmlns:a16="http://schemas.microsoft.com/office/drawing/2014/main" id="{EE8BAC46-4453-D94A-A4A2-57EBDF4887A0}"/>
              </a:ext>
            </a:extLst>
          </p:cNvPr>
          <p:cNvGrpSpPr/>
          <p:nvPr/>
        </p:nvGrpSpPr>
        <p:grpSpPr>
          <a:xfrm>
            <a:off x="820910" y="5244469"/>
            <a:ext cx="509386" cy="504662"/>
            <a:chOff x="664480" y="4241440"/>
            <a:chExt cx="509386" cy="504662"/>
          </a:xfrm>
        </p:grpSpPr>
        <p:sp>
          <p:nvSpPr>
            <p:cNvPr id="14" name="Oval 13">
              <a:extLst>
                <a:ext uri="{FF2B5EF4-FFF2-40B4-BE49-F238E27FC236}">
                  <a16:creationId xmlns:a16="http://schemas.microsoft.com/office/drawing/2014/main" id="{92853A8F-EACF-FB45-9FF5-55D80E070FB0}"/>
                </a:ext>
              </a:extLst>
            </p:cNvPr>
            <p:cNvSpPr/>
            <p:nvPr/>
          </p:nvSpPr>
          <p:spPr bwMode="auto">
            <a:xfrm>
              <a:off x="664480" y="4241440"/>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5" name="Picture 14">
              <a:extLst>
                <a:ext uri="{FF2B5EF4-FFF2-40B4-BE49-F238E27FC236}">
                  <a16:creationId xmlns:a16="http://schemas.microsoft.com/office/drawing/2014/main" id="{5D1CC084-437F-0C4D-A5B2-1180285E1D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96745" y="4321332"/>
              <a:ext cx="240757" cy="328713"/>
            </a:xfrm>
            <a:prstGeom prst="rect">
              <a:avLst/>
            </a:prstGeom>
          </p:spPr>
        </p:pic>
      </p:grpSp>
      <p:grpSp>
        <p:nvGrpSpPr>
          <p:cNvPr id="18" name="Group 17">
            <a:extLst>
              <a:ext uri="{FF2B5EF4-FFF2-40B4-BE49-F238E27FC236}">
                <a16:creationId xmlns:a16="http://schemas.microsoft.com/office/drawing/2014/main" id="{FA86EC9D-CBE9-A447-850F-65D497D5C9F8}"/>
              </a:ext>
            </a:extLst>
          </p:cNvPr>
          <p:cNvGrpSpPr/>
          <p:nvPr/>
        </p:nvGrpSpPr>
        <p:grpSpPr>
          <a:xfrm>
            <a:off x="822960" y="1828800"/>
            <a:ext cx="509386" cy="504662"/>
            <a:chOff x="664480" y="1863787"/>
            <a:chExt cx="509386" cy="504662"/>
          </a:xfrm>
        </p:grpSpPr>
        <p:sp>
          <p:nvSpPr>
            <p:cNvPr id="19" name="Oval 18">
              <a:extLst>
                <a:ext uri="{FF2B5EF4-FFF2-40B4-BE49-F238E27FC236}">
                  <a16:creationId xmlns:a16="http://schemas.microsoft.com/office/drawing/2014/main" id="{10E59F7B-280B-E444-9FB2-38F3278319D2}"/>
                </a:ext>
              </a:extLst>
            </p:cNvPr>
            <p:cNvSpPr/>
            <p:nvPr/>
          </p:nvSpPr>
          <p:spPr bwMode="auto">
            <a:xfrm>
              <a:off x="664480" y="1863787"/>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20" name="Picture 19">
              <a:extLst>
                <a:ext uri="{FF2B5EF4-FFF2-40B4-BE49-F238E27FC236}">
                  <a16:creationId xmlns:a16="http://schemas.microsoft.com/office/drawing/2014/main" id="{2BC93518-9101-1944-838B-00690A2217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96745" y="1943679"/>
              <a:ext cx="240757" cy="328713"/>
            </a:xfrm>
            <a:prstGeom prst="rect">
              <a:avLst/>
            </a:prstGeom>
          </p:spPr>
        </p:pic>
      </p:grpSp>
      <p:grpSp>
        <p:nvGrpSpPr>
          <p:cNvPr id="21" name="Group 20">
            <a:extLst>
              <a:ext uri="{FF2B5EF4-FFF2-40B4-BE49-F238E27FC236}">
                <a16:creationId xmlns:a16="http://schemas.microsoft.com/office/drawing/2014/main" id="{9FCB6156-9333-9442-978E-4020805AC104}"/>
              </a:ext>
            </a:extLst>
          </p:cNvPr>
          <p:cNvGrpSpPr/>
          <p:nvPr/>
        </p:nvGrpSpPr>
        <p:grpSpPr>
          <a:xfrm>
            <a:off x="820910" y="2823503"/>
            <a:ext cx="509386" cy="504662"/>
            <a:chOff x="664480" y="2840997"/>
            <a:chExt cx="509386" cy="504662"/>
          </a:xfrm>
        </p:grpSpPr>
        <p:sp>
          <p:nvSpPr>
            <p:cNvPr id="22" name="Oval 21">
              <a:extLst>
                <a:ext uri="{FF2B5EF4-FFF2-40B4-BE49-F238E27FC236}">
                  <a16:creationId xmlns:a16="http://schemas.microsoft.com/office/drawing/2014/main" id="{21644FF0-4EF2-8248-8234-D35EE7439F9F}"/>
                </a:ext>
              </a:extLst>
            </p:cNvPr>
            <p:cNvSpPr/>
            <p:nvPr/>
          </p:nvSpPr>
          <p:spPr bwMode="auto">
            <a:xfrm>
              <a:off x="664480" y="2840997"/>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23" name="Picture 22">
              <a:extLst>
                <a:ext uri="{FF2B5EF4-FFF2-40B4-BE49-F238E27FC236}">
                  <a16:creationId xmlns:a16="http://schemas.microsoft.com/office/drawing/2014/main" id="{7A9F2413-F4FF-4D4E-A2F8-E29EC41E3DE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96745" y="2920889"/>
              <a:ext cx="240757" cy="328713"/>
            </a:xfrm>
            <a:prstGeom prst="rect">
              <a:avLst/>
            </a:prstGeom>
          </p:spPr>
        </p:pic>
      </p:grpSp>
      <p:grpSp>
        <p:nvGrpSpPr>
          <p:cNvPr id="24" name="Group 23">
            <a:extLst>
              <a:ext uri="{FF2B5EF4-FFF2-40B4-BE49-F238E27FC236}">
                <a16:creationId xmlns:a16="http://schemas.microsoft.com/office/drawing/2014/main" id="{40A077DF-B31E-5644-828D-D79CA2D9EECF}"/>
              </a:ext>
            </a:extLst>
          </p:cNvPr>
          <p:cNvGrpSpPr/>
          <p:nvPr/>
        </p:nvGrpSpPr>
        <p:grpSpPr>
          <a:xfrm>
            <a:off x="822960" y="3818207"/>
            <a:ext cx="509386" cy="504662"/>
            <a:chOff x="664480" y="3818207"/>
            <a:chExt cx="509386" cy="504662"/>
          </a:xfrm>
        </p:grpSpPr>
        <p:sp>
          <p:nvSpPr>
            <p:cNvPr id="25" name="Oval 24">
              <a:extLst>
                <a:ext uri="{FF2B5EF4-FFF2-40B4-BE49-F238E27FC236}">
                  <a16:creationId xmlns:a16="http://schemas.microsoft.com/office/drawing/2014/main" id="{80381E7C-079A-D64D-925E-B07D56C379AF}"/>
                </a:ext>
              </a:extLst>
            </p:cNvPr>
            <p:cNvSpPr/>
            <p:nvPr/>
          </p:nvSpPr>
          <p:spPr bwMode="auto">
            <a:xfrm>
              <a:off x="664480" y="3818207"/>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26" name="Picture 25">
              <a:extLst>
                <a:ext uri="{FF2B5EF4-FFF2-40B4-BE49-F238E27FC236}">
                  <a16:creationId xmlns:a16="http://schemas.microsoft.com/office/drawing/2014/main" id="{5D55F0D7-77D6-4C4D-9772-39100E1FF8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96745" y="3898099"/>
              <a:ext cx="240757" cy="328713"/>
            </a:xfrm>
            <a:prstGeom prst="rect">
              <a:avLst/>
            </a:prstGeom>
          </p:spPr>
        </p:pic>
      </p:grpSp>
    </p:spTree>
    <p:extLst>
      <p:ext uri="{BB962C8B-B14F-4D97-AF65-F5344CB8AC3E}">
        <p14:creationId xmlns:p14="http://schemas.microsoft.com/office/powerpoint/2010/main" val="161507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D26741-1543-3346-B595-0635C2BAD516}"/>
              </a:ext>
            </a:extLst>
          </p:cNvPr>
          <p:cNvSpPr>
            <a:spLocks noGrp="1"/>
          </p:cNvSpPr>
          <p:nvPr>
            <p:ph idx="1"/>
          </p:nvPr>
        </p:nvSpPr>
        <p:spPr>
          <a:xfrm>
            <a:off x="1371600" y="1825625"/>
            <a:ext cx="10047668" cy="4351338"/>
          </a:xfrm>
        </p:spPr>
        <p:txBody>
          <a:bodyPr vert="horz" lIns="91440" tIns="45720" rIns="91440" bIns="45720" rtlCol="0" anchor="t">
            <a:normAutofit/>
          </a:bodyPr>
          <a:lstStyle/>
          <a:p>
            <a:pPr marL="0" indent="0">
              <a:buNone/>
            </a:pPr>
            <a:r>
              <a:rPr lang="en-US" dirty="0"/>
              <a:t>Analyzing how bulk imports affected editing rates</a:t>
            </a:r>
          </a:p>
          <a:p>
            <a:pPr marL="0" indent="0">
              <a:buNone/>
            </a:pPr>
            <a:endParaRPr lang="en-US" dirty="0"/>
          </a:p>
          <a:p>
            <a:pPr marL="0" indent="0">
              <a:buNone/>
            </a:pPr>
            <a:r>
              <a:rPr lang="en-US" dirty="0"/>
              <a:t>Comparing updated NHD data with OSM</a:t>
            </a:r>
          </a:p>
          <a:p>
            <a:pPr marL="0" indent="0">
              <a:buNone/>
            </a:pPr>
            <a:endParaRPr lang="en-US" dirty="0"/>
          </a:p>
          <a:p>
            <a:pPr marL="0" indent="0">
              <a:buNone/>
            </a:pPr>
            <a:r>
              <a:rPr lang="en-US" dirty="0"/>
              <a:t>Integrating a tagging time series analysis</a:t>
            </a:r>
            <a:endParaRPr lang="en-US" dirty="0">
              <a:cs typeface="Calibri"/>
            </a:endParaRPr>
          </a:p>
          <a:p>
            <a:pPr marL="0" indent="0">
              <a:buNone/>
            </a:pPr>
            <a:endParaRPr lang="en-US" dirty="0"/>
          </a:p>
          <a:p>
            <a:pPr marL="0" indent="0">
              <a:buNone/>
            </a:pPr>
            <a:r>
              <a:rPr lang="en-US" dirty="0"/>
              <a:t>Building an interactive viewer instead of static images</a:t>
            </a:r>
            <a:endParaRPr lang="en-US" dirty="0">
              <a:cs typeface="Calibri"/>
            </a:endParaRPr>
          </a:p>
          <a:p>
            <a:pPr marL="0" indent="0">
              <a:buNone/>
            </a:pPr>
            <a:endParaRPr lang="en-US" dirty="0"/>
          </a:p>
        </p:txBody>
      </p:sp>
      <p:grpSp>
        <p:nvGrpSpPr>
          <p:cNvPr id="2" name="Group 1">
            <a:extLst>
              <a:ext uri="{FF2B5EF4-FFF2-40B4-BE49-F238E27FC236}">
                <a16:creationId xmlns:a16="http://schemas.microsoft.com/office/drawing/2014/main" id="{D7A3C6EE-0564-BE4E-98FB-CDC34252A8FC}"/>
              </a:ext>
            </a:extLst>
          </p:cNvPr>
          <p:cNvGrpSpPr/>
          <p:nvPr/>
        </p:nvGrpSpPr>
        <p:grpSpPr>
          <a:xfrm>
            <a:off x="822960" y="1828800"/>
            <a:ext cx="509386" cy="504662"/>
            <a:chOff x="664480" y="1863787"/>
            <a:chExt cx="509386" cy="504662"/>
          </a:xfrm>
        </p:grpSpPr>
        <p:sp>
          <p:nvSpPr>
            <p:cNvPr id="4" name="Oval 3">
              <a:extLst>
                <a:ext uri="{FF2B5EF4-FFF2-40B4-BE49-F238E27FC236}">
                  <a16:creationId xmlns:a16="http://schemas.microsoft.com/office/drawing/2014/main" id="{4C02EF7C-4556-FC46-BD85-F96541F8A284}"/>
                </a:ext>
              </a:extLst>
            </p:cNvPr>
            <p:cNvSpPr/>
            <p:nvPr/>
          </p:nvSpPr>
          <p:spPr bwMode="auto">
            <a:xfrm>
              <a:off x="664480" y="1863787"/>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5" name="Picture 4">
              <a:extLst>
                <a:ext uri="{FF2B5EF4-FFF2-40B4-BE49-F238E27FC236}">
                  <a16:creationId xmlns:a16="http://schemas.microsoft.com/office/drawing/2014/main" id="{4E69C870-0A10-F44B-9796-59967588B4C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96745" y="1943679"/>
              <a:ext cx="240757" cy="328713"/>
            </a:xfrm>
            <a:prstGeom prst="rect">
              <a:avLst/>
            </a:prstGeom>
          </p:spPr>
        </p:pic>
      </p:grpSp>
      <p:grpSp>
        <p:nvGrpSpPr>
          <p:cNvPr id="13" name="Group 12">
            <a:extLst>
              <a:ext uri="{FF2B5EF4-FFF2-40B4-BE49-F238E27FC236}">
                <a16:creationId xmlns:a16="http://schemas.microsoft.com/office/drawing/2014/main" id="{FD37AE69-684F-424D-B624-91924FF390EA}"/>
              </a:ext>
            </a:extLst>
          </p:cNvPr>
          <p:cNvGrpSpPr/>
          <p:nvPr/>
        </p:nvGrpSpPr>
        <p:grpSpPr>
          <a:xfrm>
            <a:off x="820910" y="2823503"/>
            <a:ext cx="509386" cy="504662"/>
            <a:chOff x="664480" y="2840997"/>
            <a:chExt cx="509386" cy="504662"/>
          </a:xfrm>
        </p:grpSpPr>
        <p:sp>
          <p:nvSpPr>
            <p:cNvPr id="6" name="Oval 5">
              <a:extLst>
                <a:ext uri="{FF2B5EF4-FFF2-40B4-BE49-F238E27FC236}">
                  <a16:creationId xmlns:a16="http://schemas.microsoft.com/office/drawing/2014/main" id="{2F750026-151B-E241-A701-08C07C4EC9C9}"/>
                </a:ext>
              </a:extLst>
            </p:cNvPr>
            <p:cNvSpPr/>
            <p:nvPr/>
          </p:nvSpPr>
          <p:spPr bwMode="auto">
            <a:xfrm>
              <a:off x="664480" y="2840997"/>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7" name="Picture 6">
              <a:extLst>
                <a:ext uri="{FF2B5EF4-FFF2-40B4-BE49-F238E27FC236}">
                  <a16:creationId xmlns:a16="http://schemas.microsoft.com/office/drawing/2014/main" id="{EEE45DD6-315D-1A40-8CD8-6DF8342A8F6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96745" y="2920889"/>
              <a:ext cx="240757" cy="328713"/>
            </a:xfrm>
            <a:prstGeom prst="rect">
              <a:avLst/>
            </a:prstGeom>
          </p:spPr>
        </p:pic>
      </p:grpSp>
      <p:grpSp>
        <p:nvGrpSpPr>
          <p:cNvPr id="14" name="Group 13">
            <a:extLst>
              <a:ext uri="{FF2B5EF4-FFF2-40B4-BE49-F238E27FC236}">
                <a16:creationId xmlns:a16="http://schemas.microsoft.com/office/drawing/2014/main" id="{20C12F21-257B-DB49-8951-7062C5EC44F9}"/>
              </a:ext>
            </a:extLst>
          </p:cNvPr>
          <p:cNvGrpSpPr/>
          <p:nvPr/>
        </p:nvGrpSpPr>
        <p:grpSpPr>
          <a:xfrm>
            <a:off x="822960" y="3818207"/>
            <a:ext cx="509386" cy="504662"/>
            <a:chOff x="664480" y="3818207"/>
            <a:chExt cx="509386" cy="504662"/>
          </a:xfrm>
        </p:grpSpPr>
        <p:sp>
          <p:nvSpPr>
            <p:cNvPr id="8" name="Oval 7">
              <a:extLst>
                <a:ext uri="{FF2B5EF4-FFF2-40B4-BE49-F238E27FC236}">
                  <a16:creationId xmlns:a16="http://schemas.microsoft.com/office/drawing/2014/main" id="{CB153685-8D97-4443-9327-EA7A1E631A27}"/>
                </a:ext>
              </a:extLst>
            </p:cNvPr>
            <p:cNvSpPr/>
            <p:nvPr/>
          </p:nvSpPr>
          <p:spPr bwMode="auto">
            <a:xfrm>
              <a:off x="664480" y="3818207"/>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9" name="Picture 8">
              <a:extLst>
                <a:ext uri="{FF2B5EF4-FFF2-40B4-BE49-F238E27FC236}">
                  <a16:creationId xmlns:a16="http://schemas.microsoft.com/office/drawing/2014/main" id="{53FEE5AD-FBCD-254C-8C35-3ACE2F04D60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96745" y="3898099"/>
              <a:ext cx="240757" cy="328713"/>
            </a:xfrm>
            <a:prstGeom prst="rect">
              <a:avLst/>
            </a:prstGeom>
          </p:spPr>
        </p:pic>
      </p:grpSp>
      <p:sp>
        <p:nvSpPr>
          <p:cNvPr id="12" name="Title 1">
            <a:extLst>
              <a:ext uri="{FF2B5EF4-FFF2-40B4-BE49-F238E27FC236}">
                <a16:creationId xmlns:a16="http://schemas.microsoft.com/office/drawing/2014/main" id="{F1301131-91F1-9648-80DF-86A060F59FB6}"/>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Future Research</a:t>
            </a:r>
          </a:p>
        </p:txBody>
      </p:sp>
      <p:grpSp>
        <p:nvGrpSpPr>
          <p:cNvPr id="15" name="Group 14">
            <a:extLst>
              <a:ext uri="{FF2B5EF4-FFF2-40B4-BE49-F238E27FC236}">
                <a16:creationId xmlns:a16="http://schemas.microsoft.com/office/drawing/2014/main" id="{D08C0AD8-EE7E-DB4D-A85D-0FD727402239}"/>
              </a:ext>
            </a:extLst>
          </p:cNvPr>
          <p:cNvGrpSpPr/>
          <p:nvPr/>
        </p:nvGrpSpPr>
        <p:grpSpPr>
          <a:xfrm>
            <a:off x="818860" y="4812910"/>
            <a:ext cx="509386" cy="504662"/>
            <a:chOff x="664480" y="4799758"/>
            <a:chExt cx="509386" cy="504662"/>
          </a:xfrm>
        </p:grpSpPr>
        <p:sp>
          <p:nvSpPr>
            <p:cNvPr id="10" name="Oval 9">
              <a:extLst>
                <a:ext uri="{FF2B5EF4-FFF2-40B4-BE49-F238E27FC236}">
                  <a16:creationId xmlns:a16="http://schemas.microsoft.com/office/drawing/2014/main" id="{26AB7371-E72D-DA4C-B55A-8D68E7811785}"/>
                </a:ext>
              </a:extLst>
            </p:cNvPr>
            <p:cNvSpPr/>
            <p:nvPr/>
          </p:nvSpPr>
          <p:spPr bwMode="auto">
            <a:xfrm>
              <a:off x="664480" y="4799758"/>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1" name="Picture 10">
              <a:extLst>
                <a:ext uri="{FF2B5EF4-FFF2-40B4-BE49-F238E27FC236}">
                  <a16:creationId xmlns:a16="http://schemas.microsoft.com/office/drawing/2014/main" id="{AF822651-89A1-6A40-8DE9-C88920BE84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796745" y="4879650"/>
              <a:ext cx="240757" cy="328713"/>
            </a:xfrm>
            <a:prstGeom prst="rect">
              <a:avLst/>
            </a:prstGeom>
          </p:spPr>
        </p:pic>
      </p:grpSp>
    </p:spTree>
    <p:extLst>
      <p:ext uri="{BB962C8B-B14F-4D97-AF65-F5344CB8AC3E}">
        <p14:creationId xmlns:p14="http://schemas.microsoft.com/office/powerpoint/2010/main" val="2027624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2D3075E-3300-0D4A-AA77-9DCBAEDC8E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83834" y="69269"/>
            <a:ext cx="8908166" cy="6788731"/>
          </a:xfrm>
          <a:prstGeom prst="rect">
            <a:avLst/>
          </a:prstGeom>
        </p:spPr>
      </p:pic>
      <p:sp>
        <p:nvSpPr>
          <p:cNvPr id="10" name="Rectangle 9">
            <a:extLst>
              <a:ext uri="{FF2B5EF4-FFF2-40B4-BE49-F238E27FC236}">
                <a16:creationId xmlns:a16="http://schemas.microsoft.com/office/drawing/2014/main" id="{86AD0A3F-C188-5847-9A9B-C4082B76368F}"/>
              </a:ext>
            </a:extLst>
          </p:cNvPr>
          <p:cNvSpPr/>
          <p:nvPr/>
        </p:nvSpPr>
        <p:spPr>
          <a:xfrm>
            <a:off x="6096000" y="69269"/>
            <a:ext cx="2973049" cy="6793045"/>
          </a:xfrm>
          <a:prstGeom prst="rect">
            <a:avLst/>
          </a:prstGeom>
          <a:gradFill flip="none" rotWithShape="1">
            <a:gsLst>
              <a:gs pos="45000">
                <a:schemeClr val="bg1">
                  <a:lumMod val="0"/>
                  <a:lumOff val="100000"/>
                  <a:alpha val="30000"/>
                </a:schemeClr>
              </a:gs>
              <a:gs pos="1000">
                <a:schemeClr val="bg1">
                  <a:lumMod val="0"/>
                  <a:lumOff val="100000"/>
                  <a:alpha val="0"/>
                </a:schemeClr>
              </a:gs>
              <a:gs pos="100000">
                <a:schemeClr val="bg2">
                  <a:lumMod val="0"/>
                  <a:lumOff val="100000"/>
                </a:schemeClr>
              </a:gs>
              <a:gs pos="100000">
                <a:schemeClr val="bg1">
                  <a:lumMod val="0"/>
                  <a:lumOff val="10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3C9CA3-A05C-0645-950E-F9A1B9832987}"/>
              </a:ext>
            </a:extLst>
          </p:cNvPr>
          <p:cNvSpPr/>
          <p:nvPr/>
        </p:nvSpPr>
        <p:spPr>
          <a:xfrm>
            <a:off x="-9690" y="69269"/>
            <a:ext cx="6105690" cy="6788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7F886C5-F7ED-4050-832A-0C279A0B1F95}"/>
              </a:ext>
            </a:extLst>
          </p:cNvPr>
          <p:cNvSpPr txBox="1">
            <a:spLocks/>
          </p:cNvSpPr>
          <p:nvPr/>
        </p:nvSpPr>
        <p:spPr>
          <a:xfrm>
            <a:off x="540634" y="0"/>
            <a:ext cx="54864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latin typeface="Calibri"/>
                <a:cs typeface="Calibri"/>
              </a:rPr>
              <a:t>Acknowledgments</a:t>
            </a:r>
            <a:endParaRPr lang="en-US" sz="4800" i="1">
              <a:latin typeface="Calibri"/>
              <a:cs typeface="Calibri"/>
            </a:endParaRPr>
          </a:p>
        </p:txBody>
      </p:sp>
      <p:sp>
        <p:nvSpPr>
          <p:cNvPr id="3" name="Content Placeholder 2">
            <a:extLst>
              <a:ext uri="{FF2B5EF4-FFF2-40B4-BE49-F238E27FC236}">
                <a16:creationId xmlns:a16="http://schemas.microsoft.com/office/drawing/2014/main" id="{2B17B2C4-ABD5-4D47-A372-A33B587C442C}"/>
              </a:ext>
            </a:extLst>
          </p:cNvPr>
          <p:cNvSpPr>
            <a:spLocks noGrp="1"/>
          </p:cNvSpPr>
          <p:nvPr>
            <p:ph idx="1"/>
          </p:nvPr>
        </p:nvSpPr>
        <p:spPr>
          <a:xfrm>
            <a:off x="1190162" y="1496882"/>
            <a:ext cx="3705986" cy="2539262"/>
          </a:xfrm>
        </p:spPr>
        <p:txBody>
          <a:bodyPr numCol="2">
            <a:normAutofit/>
          </a:bodyPr>
          <a:lstStyle/>
          <a:p>
            <a:pPr marL="0" indent="0" algn="ctr">
              <a:buNone/>
            </a:pPr>
            <a:r>
              <a:rPr lang="en-US" sz="2000" dirty="0">
                <a:solidFill>
                  <a:schemeClr val="accent4"/>
                </a:solidFill>
                <a:latin typeface="+mj-lt"/>
              </a:rPr>
              <a:t>Alex Sweeney</a:t>
            </a:r>
          </a:p>
          <a:p>
            <a:pPr marL="0" indent="0" algn="ctr">
              <a:buNone/>
            </a:pPr>
            <a:r>
              <a:rPr lang="en-US" sz="2000" dirty="0">
                <a:solidFill>
                  <a:schemeClr val="accent4"/>
                </a:solidFill>
                <a:latin typeface="+mj-lt"/>
              </a:rPr>
              <a:t>Cole </a:t>
            </a:r>
            <a:r>
              <a:rPr lang="en-US" sz="2000" dirty="0" err="1">
                <a:solidFill>
                  <a:schemeClr val="accent4"/>
                </a:solidFill>
                <a:latin typeface="+mj-lt"/>
              </a:rPr>
              <a:t>Bessee</a:t>
            </a:r>
            <a:endParaRPr lang="en-US" sz="2000" dirty="0">
              <a:solidFill>
                <a:schemeClr val="accent4"/>
              </a:solidFill>
              <a:latin typeface="+mj-lt"/>
            </a:endParaRPr>
          </a:p>
          <a:p>
            <a:pPr marL="0" indent="0" algn="ctr">
              <a:buNone/>
            </a:pPr>
            <a:r>
              <a:rPr lang="en-US" sz="2000" dirty="0">
                <a:solidFill>
                  <a:schemeClr val="accent4"/>
                </a:solidFill>
                <a:latin typeface="+mj-lt"/>
              </a:rPr>
              <a:t>Lukas </a:t>
            </a:r>
            <a:r>
              <a:rPr lang="en-US" sz="2000" dirty="0" err="1">
                <a:solidFill>
                  <a:schemeClr val="accent4"/>
                </a:solidFill>
                <a:latin typeface="+mj-lt"/>
              </a:rPr>
              <a:t>Kucinski</a:t>
            </a:r>
            <a:endParaRPr lang="en-US" sz="2000" dirty="0">
              <a:solidFill>
                <a:schemeClr val="accent4"/>
              </a:solidFill>
              <a:latin typeface="+mj-lt"/>
            </a:endParaRPr>
          </a:p>
          <a:p>
            <a:pPr marL="0" indent="0" algn="ctr">
              <a:buNone/>
            </a:pPr>
            <a:r>
              <a:rPr lang="en-US" sz="2000" dirty="0">
                <a:solidFill>
                  <a:schemeClr val="accent4"/>
                </a:solidFill>
                <a:latin typeface="+mj-lt"/>
              </a:rPr>
              <a:t>Ahmed </a:t>
            </a:r>
            <a:r>
              <a:rPr lang="en-US" sz="2000" dirty="0" err="1">
                <a:solidFill>
                  <a:schemeClr val="accent4"/>
                </a:solidFill>
                <a:latin typeface="+mj-lt"/>
              </a:rPr>
              <a:t>Ahmouda</a:t>
            </a:r>
            <a:endParaRPr lang="en-US" sz="2000" dirty="0">
              <a:solidFill>
                <a:schemeClr val="accent4"/>
              </a:solidFill>
              <a:latin typeface="+mj-lt"/>
            </a:endParaRPr>
          </a:p>
          <a:p>
            <a:pPr marL="0" indent="0" algn="ctr">
              <a:buNone/>
            </a:pPr>
            <a:endParaRPr lang="en-US" sz="2000" dirty="0">
              <a:solidFill>
                <a:schemeClr val="accent4"/>
              </a:solidFill>
              <a:latin typeface="+mj-lt"/>
            </a:endParaRPr>
          </a:p>
          <a:p>
            <a:pPr marL="0" indent="0" algn="ctr">
              <a:buNone/>
            </a:pPr>
            <a:r>
              <a:rPr lang="en-US" sz="2000" dirty="0" err="1">
                <a:solidFill>
                  <a:schemeClr val="accent4"/>
                </a:solidFill>
                <a:latin typeface="+mj-lt"/>
              </a:rPr>
              <a:t>Tianyi</a:t>
            </a:r>
            <a:r>
              <a:rPr lang="en-US" sz="2000" dirty="0">
                <a:solidFill>
                  <a:schemeClr val="accent4"/>
                </a:solidFill>
                <a:latin typeface="+mj-lt"/>
              </a:rPr>
              <a:t> Ren</a:t>
            </a:r>
          </a:p>
          <a:p>
            <a:pPr marL="0" indent="0" algn="ctr">
              <a:buNone/>
            </a:pPr>
            <a:r>
              <a:rPr lang="en-US" sz="2000" dirty="0">
                <a:solidFill>
                  <a:schemeClr val="accent4"/>
                </a:solidFill>
                <a:latin typeface="+mj-lt"/>
              </a:rPr>
              <a:t>Monica Brandeis</a:t>
            </a:r>
          </a:p>
          <a:p>
            <a:pPr marL="0" indent="0" algn="ctr">
              <a:buNone/>
            </a:pPr>
            <a:r>
              <a:rPr lang="en-US" sz="2000" dirty="0">
                <a:solidFill>
                  <a:schemeClr val="accent4"/>
                </a:solidFill>
                <a:latin typeface="+mj-lt"/>
              </a:rPr>
              <a:t>Holly Moore</a:t>
            </a:r>
          </a:p>
          <a:p>
            <a:pPr marL="0" indent="0" algn="ctr">
              <a:buNone/>
            </a:pPr>
            <a:r>
              <a:rPr lang="en-US" sz="2000" dirty="0">
                <a:solidFill>
                  <a:schemeClr val="accent4"/>
                </a:solidFill>
                <a:latin typeface="+mj-lt"/>
              </a:rPr>
              <a:t>Todd </a:t>
            </a:r>
            <a:r>
              <a:rPr lang="en-US" sz="2000" dirty="0" err="1">
                <a:solidFill>
                  <a:schemeClr val="accent4"/>
                </a:solidFill>
                <a:latin typeface="+mj-lt"/>
              </a:rPr>
              <a:t>Slind</a:t>
            </a:r>
            <a:endParaRPr lang="en-US" sz="2000" dirty="0">
              <a:solidFill>
                <a:schemeClr val="accent4"/>
              </a:solidFill>
              <a:latin typeface="+mj-lt"/>
            </a:endParaRPr>
          </a:p>
          <a:p>
            <a:pPr marL="0" indent="0" algn="ctr">
              <a:buNone/>
            </a:pPr>
            <a:r>
              <a:rPr lang="en-US" sz="2000" dirty="0">
                <a:solidFill>
                  <a:schemeClr val="accent4"/>
                </a:solidFill>
                <a:latin typeface="+mj-lt"/>
              </a:rPr>
              <a:t>Kim Kearns</a:t>
            </a:r>
          </a:p>
          <a:p>
            <a:pPr marL="0" indent="0" algn="ctr">
              <a:buNone/>
            </a:pPr>
            <a:endParaRPr lang="en-US" sz="2000" dirty="0">
              <a:solidFill>
                <a:schemeClr val="accent4"/>
              </a:solidFill>
              <a:latin typeface="+mj-lt"/>
            </a:endParaRPr>
          </a:p>
        </p:txBody>
      </p:sp>
      <p:sp>
        <p:nvSpPr>
          <p:cNvPr id="14" name="Content Placeholder 2">
            <a:extLst>
              <a:ext uri="{FF2B5EF4-FFF2-40B4-BE49-F238E27FC236}">
                <a16:creationId xmlns:a16="http://schemas.microsoft.com/office/drawing/2014/main" id="{500F7E31-ECD2-B944-B8DB-87C97D87A2E2}"/>
              </a:ext>
            </a:extLst>
          </p:cNvPr>
          <p:cNvSpPr txBox="1">
            <a:spLocks/>
          </p:cNvSpPr>
          <p:nvPr/>
        </p:nvSpPr>
        <p:spPr>
          <a:xfrm>
            <a:off x="1491049" y="3891070"/>
            <a:ext cx="3104213" cy="2131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a:solidFill>
                <a:schemeClr val="accent4"/>
              </a:solidFill>
            </a:endParaRPr>
          </a:p>
        </p:txBody>
      </p:sp>
      <p:pic>
        <p:nvPicPr>
          <p:cNvPr id="4" name="Picture 3">
            <a:extLst>
              <a:ext uri="{FF2B5EF4-FFF2-40B4-BE49-F238E27FC236}">
                <a16:creationId xmlns:a16="http://schemas.microsoft.com/office/drawing/2014/main" id="{9E2A89D6-9930-4F47-9C44-D14DD47AEE9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2584" y="3611508"/>
            <a:ext cx="3941141" cy="2987786"/>
          </a:xfrm>
          <a:prstGeom prst="rect">
            <a:avLst/>
          </a:prstGeom>
        </p:spPr>
      </p:pic>
    </p:spTree>
    <p:extLst>
      <p:ext uri="{BB962C8B-B14F-4D97-AF65-F5344CB8AC3E}">
        <p14:creationId xmlns:p14="http://schemas.microsoft.com/office/powerpoint/2010/main" val="1991344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043911" y="1140595"/>
            <a:ext cx="195848" cy="30714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endParaRPr>
          </a:p>
        </p:txBody>
      </p:sp>
      <p:sp>
        <p:nvSpPr>
          <p:cNvPr id="25" name="Rectangle 24"/>
          <p:cNvSpPr/>
          <p:nvPr/>
        </p:nvSpPr>
        <p:spPr bwMode="auto">
          <a:xfrm>
            <a:off x="1" y="1140595"/>
            <a:ext cx="6066022" cy="3071443"/>
          </a:xfrm>
          <a:prstGeom prst="rect">
            <a:avLst/>
          </a:prstGeom>
          <a:solidFill>
            <a:schemeClr val="bg1">
              <a:lumMod val="95000"/>
              <a:alpha val="8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endParaRPr>
          </a:p>
        </p:txBody>
      </p:sp>
      <p:cxnSp>
        <p:nvCxnSpPr>
          <p:cNvPr id="28" name="Straight Connector 27"/>
          <p:cNvCxnSpPr/>
          <p:nvPr/>
        </p:nvCxnSpPr>
        <p:spPr>
          <a:xfrm>
            <a:off x="720216" y="2768237"/>
            <a:ext cx="4232784" cy="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06511" y="1631612"/>
            <a:ext cx="4461663" cy="1015919"/>
          </a:xfrm>
          <a:prstGeom prst="rect">
            <a:avLst/>
          </a:prstGeom>
          <a:noFill/>
        </p:spPr>
        <p:txBody>
          <a:bodyPr wrap="none" rtlCol="0">
            <a:spAutoFit/>
          </a:bodyPr>
          <a:lstStyle/>
          <a:p>
            <a:pPr>
              <a:lnSpc>
                <a:spcPct val="80000"/>
              </a:lnSpc>
            </a:pPr>
            <a:r>
              <a:rPr lang="en-US" sz="7202" b="1">
                <a:solidFill>
                  <a:schemeClr val="tx1">
                    <a:lumMod val="75000"/>
                    <a:lumOff val="25000"/>
                  </a:schemeClr>
                </a:solidFill>
                <a:latin typeface="Calibri"/>
                <a:cs typeface="Calibri"/>
              </a:rPr>
              <a:t>Thank you!</a:t>
            </a:r>
          </a:p>
        </p:txBody>
      </p:sp>
      <p:sp>
        <p:nvSpPr>
          <p:cNvPr id="5" name="Shape 188"/>
          <p:cNvSpPr>
            <a:spLocks noChangeArrowheads="1"/>
          </p:cNvSpPr>
          <p:nvPr/>
        </p:nvSpPr>
        <p:spPr bwMode="auto">
          <a:xfrm>
            <a:off x="808111" y="2858616"/>
            <a:ext cx="4740784" cy="469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C572A759-6A51-4108-AA02-DFA0A04FC94B}">
              <ma14:wrappingTextBoxFlag xmlns:ma14="http://schemas.microsoft.com/office/mac/drawingml/2011/main" xmlns="" val="1"/>
            </a:ext>
          </a:extLst>
        </p:spPr>
        <p:txBody>
          <a:bodyPr lIns="0" tIns="0" rIns="0" bIns="0" anchor="ctr"/>
          <a:lstStyle/>
          <a:p>
            <a:pPr defTabSz="438267">
              <a:lnSpc>
                <a:spcPct val="110000"/>
              </a:lnSpc>
              <a:spcBef>
                <a:spcPts val="2251"/>
              </a:spcBef>
            </a:pPr>
            <a:r>
              <a:rPr lang="en-US" sz="2600">
                <a:solidFill>
                  <a:schemeClr val="tx1">
                    <a:lumMod val="65000"/>
                    <a:lumOff val="35000"/>
                  </a:schemeClr>
                </a:solidFill>
                <a:latin typeface="Calibri"/>
                <a:cs typeface="Calibri"/>
                <a:sym typeface="Helvetica Neue Light" charset="0"/>
              </a:rPr>
              <a:t>Stay Connected with Critigen</a:t>
            </a:r>
          </a:p>
        </p:txBody>
      </p:sp>
      <p:sp>
        <p:nvSpPr>
          <p:cNvPr id="6" name="TextBox 5"/>
          <p:cNvSpPr txBox="1"/>
          <p:nvPr/>
        </p:nvSpPr>
        <p:spPr>
          <a:xfrm>
            <a:off x="7203126" y="3806406"/>
            <a:ext cx="4173830" cy="808237"/>
          </a:xfrm>
          <a:prstGeom prst="rect">
            <a:avLst/>
          </a:prstGeom>
          <a:noFill/>
        </p:spPr>
        <p:txBody>
          <a:bodyPr lIns="182895" tIns="91448" rIns="182895" bIns="91448">
            <a:spAutoFit/>
          </a:bodyPr>
          <a:lstStyle/>
          <a:p>
            <a:pPr defTabSz="1371691">
              <a:defRPr/>
            </a:pPr>
            <a:r>
              <a:rPr lang="en-US" sz="2026">
                <a:latin typeface="Calibri"/>
                <a:ea typeface="Lato Light" charset="0"/>
                <a:cs typeface="Calibri"/>
              </a:rPr>
              <a:t>1430 Summit Ave, Suite 100C</a:t>
            </a:r>
          </a:p>
          <a:p>
            <a:pPr defTabSz="1371691">
              <a:defRPr/>
            </a:pPr>
            <a:r>
              <a:rPr lang="en-US" sz="2026">
                <a:latin typeface="Calibri"/>
                <a:ea typeface="Lato Light" charset="0"/>
                <a:cs typeface="Calibri"/>
              </a:rPr>
              <a:t>Seattle, WA 98122</a:t>
            </a:r>
          </a:p>
        </p:txBody>
      </p:sp>
      <p:sp>
        <p:nvSpPr>
          <p:cNvPr id="7" name="TextBox 56"/>
          <p:cNvSpPr txBox="1">
            <a:spLocks noChangeArrowheads="1"/>
          </p:cNvSpPr>
          <p:nvPr/>
        </p:nvSpPr>
        <p:spPr bwMode="auto">
          <a:xfrm>
            <a:off x="7177726" y="1381559"/>
            <a:ext cx="4173830" cy="154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95" tIns="91448" rIns="182895" bIns="91448">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r>
              <a:rPr lang="en-US" sz="2026" err="1">
                <a:solidFill>
                  <a:srgbClr val="7BC143"/>
                </a:solidFill>
                <a:latin typeface="Calibri"/>
                <a:cs typeface="Calibri"/>
              </a:rPr>
              <a:t>www.critigen.com</a:t>
            </a:r>
            <a:endParaRPr lang="en-US" sz="2026">
              <a:solidFill>
                <a:srgbClr val="7BC143"/>
              </a:solidFill>
              <a:latin typeface="Calibri"/>
              <a:cs typeface="Calibri"/>
            </a:endParaRPr>
          </a:p>
          <a:p>
            <a:r>
              <a:rPr lang="en-US" sz="1600">
                <a:latin typeface="Calibri"/>
                <a:cs typeface="Calibri"/>
                <a:hlinkClick r:id="rId3"/>
              </a:rPr>
              <a:t>matt.manley@critigen.com</a:t>
            </a:r>
            <a:endParaRPr lang="en-US" sz="1600">
              <a:latin typeface="Calibri"/>
              <a:cs typeface="Calibri"/>
            </a:endParaRPr>
          </a:p>
          <a:p>
            <a:r>
              <a:rPr lang="en-US" sz="1600">
                <a:latin typeface="Calibri"/>
                <a:cs typeface="Calibri"/>
                <a:hlinkClick r:id="rId4"/>
              </a:rPr>
              <a:t>bentley.breithaupt@critigen.com</a:t>
            </a:r>
            <a:endParaRPr lang="en-US" sz="1600">
              <a:latin typeface="Calibri"/>
              <a:cs typeface="Calibri"/>
            </a:endParaRPr>
          </a:p>
          <a:p>
            <a:r>
              <a:rPr lang="en-US" sz="1600">
                <a:latin typeface="Calibri"/>
                <a:cs typeface="Calibri"/>
                <a:hlinkClick r:id="rId5"/>
              </a:rPr>
              <a:t>alex.sweeney@critigen.com</a:t>
            </a:r>
            <a:endParaRPr lang="en-US" sz="1600">
              <a:latin typeface="Calibri"/>
              <a:cs typeface="Calibri"/>
            </a:endParaRPr>
          </a:p>
          <a:p>
            <a:endParaRPr lang="en-US" sz="2026">
              <a:latin typeface="Calibri"/>
              <a:cs typeface="Calibri"/>
            </a:endParaRPr>
          </a:p>
        </p:txBody>
      </p:sp>
      <p:sp>
        <p:nvSpPr>
          <p:cNvPr id="8" name="TextBox 57"/>
          <p:cNvSpPr txBox="1">
            <a:spLocks noChangeArrowheads="1"/>
          </p:cNvSpPr>
          <p:nvPr/>
        </p:nvSpPr>
        <p:spPr bwMode="auto">
          <a:xfrm>
            <a:off x="7177726" y="2986718"/>
            <a:ext cx="4173830" cy="496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95" tIns="91448" rIns="182895" bIns="91448">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r>
              <a:rPr lang="en-US" sz="2026">
                <a:latin typeface="Calibri"/>
                <a:cs typeface="Calibri"/>
              </a:rPr>
              <a:t>Office Phone: +1 (859) 312-9267</a:t>
            </a:r>
          </a:p>
        </p:txBody>
      </p:sp>
      <p:sp>
        <p:nvSpPr>
          <p:cNvPr id="9" name="Rectangle 58"/>
          <p:cNvSpPr>
            <a:spLocks noChangeArrowheads="1"/>
          </p:cNvSpPr>
          <p:nvPr/>
        </p:nvSpPr>
        <p:spPr bwMode="auto">
          <a:xfrm>
            <a:off x="7204072" y="3452354"/>
            <a:ext cx="1393054" cy="554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95" tIns="91448" rIns="182895" bIns="91448">
            <a:spAutoFit/>
          </a:bodyPr>
          <a:lstStyle/>
          <a:p>
            <a:r>
              <a:rPr lang="en-US" sz="2401" b="1">
                <a:latin typeface="Calibri"/>
                <a:cs typeface="Calibri"/>
              </a:rPr>
              <a:t>Address</a:t>
            </a:r>
          </a:p>
        </p:txBody>
      </p:sp>
      <p:sp>
        <p:nvSpPr>
          <p:cNvPr id="10" name="Rectangle 59"/>
          <p:cNvSpPr>
            <a:spLocks noChangeArrowheads="1"/>
          </p:cNvSpPr>
          <p:nvPr/>
        </p:nvSpPr>
        <p:spPr bwMode="auto">
          <a:xfrm>
            <a:off x="7170152" y="1045494"/>
            <a:ext cx="1925123" cy="554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95" tIns="91448" rIns="182895" bIns="91448">
            <a:spAutoFit/>
          </a:bodyPr>
          <a:lstStyle/>
          <a:p>
            <a:r>
              <a:rPr lang="en-US" sz="2401" b="1">
                <a:latin typeface="Calibri"/>
                <a:cs typeface="Calibri"/>
              </a:rPr>
              <a:t>Contact Info</a:t>
            </a:r>
          </a:p>
        </p:txBody>
      </p:sp>
      <p:sp>
        <p:nvSpPr>
          <p:cNvPr id="11" name="Rectangle 60"/>
          <p:cNvSpPr>
            <a:spLocks noChangeArrowheads="1"/>
          </p:cNvSpPr>
          <p:nvPr/>
        </p:nvSpPr>
        <p:spPr bwMode="auto">
          <a:xfrm>
            <a:off x="7170152" y="2632667"/>
            <a:ext cx="1697050" cy="554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2895" tIns="91448" rIns="182895" bIns="91448">
            <a:spAutoFit/>
          </a:bodyPr>
          <a:lstStyle/>
          <a:p>
            <a:r>
              <a:rPr lang="en-US" sz="2401" b="1">
                <a:latin typeface="Calibri"/>
                <a:cs typeface="Calibri"/>
              </a:rPr>
              <a:t>Telephone</a:t>
            </a:r>
          </a:p>
        </p:txBody>
      </p:sp>
      <p:sp>
        <p:nvSpPr>
          <p:cNvPr id="12" name="Freeform 161"/>
          <p:cNvSpPr>
            <a:spLocks noChangeArrowheads="1"/>
          </p:cNvSpPr>
          <p:nvPr/>
        </p:nvSpPr>
        <p:spPr bwMode="auto">
          <a:xfrm>
            <a:off x="6924020" y="3567847"/>
            <a:ext cx="301985" cy="391918"/>
          </a:xfrm>
          <a:custGeom>
            <a:avLst/>
            <a:gdLst>
              <a:gd name="T0" fmla="*/ 252583 w 472"/>
              <a:gd name="T1" fmla="*/ 0 h 619"/>
              <a:gd name="T2" fmla="*/ 252583 w 472"/>
              <a:gd name="T3" fmla="*/ 0 h 619"/>
              <a:gd name="T4" fmla="*/ 0 w 472"/>
              <a:gd name="T5" fmla="*/ 249764 h 619"/>
              <a:gd name="T6" fmla="*/ 252583 w 472"/>
              <a:gd name="T7" fmla="*/ 656825 h 619"/>
              <a:gd name="T8" fmla="*/ 504095 w 472"/>
              <a:gd name="T9" fmla="*/ 249764 h 619"/>
              <a:gd name="T10" fmla="*/ 252583 w 472"/>
              <a:gd name="T11" fmla="*/ 0 h 619"/>
              <a:gd name="T12" fmla="*/ 252583 w 472"/>
              <a:gd name="T13" fmla="*/ 594119 h 619"/>
              <a:gd name="T14" fmla="*/ 252583 w 472"/>
              <a:gd name="T15" fmla="*/ 594119 h 619"/>
              <a:gd name="T16" fmla="*/ 48162 w 472"/>
              <a:gd name="T17" fmla="*/ 249764 h 619"/>
              <a:gd name="T18" fmla="*/ 252583 w 472"/>
              <a:gd name="T19" fmla="*/ 30822 h 619"/>
              <a:gd name="T20" fmla="*/ 457003 w 472"/>
              <a:gd name="T21" fmla="*/ 249764 h 619"/>
              <a:gd name="T22" fmla="*/ 252583 w 472"/>
              <a:gd name="T23" fmla="*/ 594119 h 619"/>
              <a:gd name="T24" fmla="*/ 252583 w 472"/>
              <a:gd name="T25" fmla="*/ 140293 h 619"/>
              <a:gd name="T26" fmla="*/ 252583 w 472"/>
              <a:gd name="T27" fmla="*/ 140293 h 619"/>
              <a:gd name="T28" fmla="*/ 142345 w 472"/>
              <a:gd name="T29" fmla="*/ 249764 h 619"/>
              <a:gd name="T30" fmla="*/ 252583 w 472"/>
              <a:gd name="T31" fmla="*/ 343292 h 619"/>
              <a:gd name="T32" fmla="*/ 362820 w 472"/>
              <a:gd name="T33" fmla="*/ 249764 h 619"/>
              <a:gd name="T34" fmla="*/ 252583 w 472"/>
              <a:gd name="T35" fmla="*/ 140293 h 619"/>
              <a:gd name="T36" fmla="*/ 252583 w 472"/>
              <a:gd name="T37" fmla="*/ 312470 h 619"/>
              <a:gd name="T38" fmla="*/ 252583 w 472"/>
              <a:gd name="T39" fmla="*/ 312470 h 619"/>
              <a:gd name="T40" fmla="*/ 189437 w 472"/>
              <a:gd name="T41" fmla="*/ 249764 h 619"/>
              <a:gd name="T42" fmla="*/ 252583 w 472"/>
              <a:gd name="T43" fmla="*/ 187057 h 619"/>
              <a:gd name="T44" fmla="*/ 315728 w 472"/>
              <a:gd name="T45" fmla="*/ 249764 h 619"/>
              <a:gd name="T46" fmla="*/ 252583 w 472"/>
              <a:gd name="T47" fmla="*/ 312470 h 61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2" h="619">
                <a:moveTo>
                  <a:pt x="236" y="0"/>
                </a:moveTo>
                <a:lnTo>
                  <a:pt x="236" y="0"/>
                </a:lnTo>
                <a:cubicBezTo>
                  <a:pt x="104" y="0"/>
                  <a:pt x="0" y="103"/>
                  <a:pt x="0" y="235"/>
                </a:cubicBezTo>
                <a:cubicBezTo>
                  <a:pt x="0" y="323"/>
                  <a:pt x="192" y="618"/>
                  <a:pt x="236" y="618"/>
                </a:cubicBezTo>
                <a:cubicBezTo>
                  <a:pt x="280" y="618"/>
                  <a:pt x="471" y="323"/>
                  <a:pt x="471" y="235"/>
                </a:cubicBezTo>
                <a:cubicBezTo>
                  <a:pt x="471" y="103"/>
                  <a:pt x="368" y="0"/>
                  <a:pt x="236" y="0"/>
                </a:cubicBezTo>
                <a:close/>
                <a:moveTo>
                  <a:pt x="236" y="559"/>
                </a:moveTo>
                <a:lnTo>
                  <a:pt x="236" y="559"/>
                </a:lnTo>
                <a:cubicBezTo>
                  <a:pt x="207" y="559"/>
                  <a:pt x="45" y="309"/>
                  <a:pt x="45" y="235"/>
                </a:cubicBezTo>
                <a:cubicBezTo>
                  <a:pt x="45" y="117"/>
                  <a:pt x="133" y="29"/>
                  <a:pt x="236" y="29"/>
                </a:cubicBezTo>
                <a:cubicBezTo>
                  <a:pt x="339" y="29"/>
                  <a:pt x="427" y="117"/>
                  <a:pt x="427" y="235"/>
                </a:cubicBezTo>
                <a:cubicBezTo>
                  <a:pt x="427" y="309"/>
                  <a:pt x="266" y="559"/>
                  <a:pt x="236" y="559"/>
                </a:cubicBezTo>
                <a:close/>
                <a:moveTo>
                  <a:pt x="236" y="132"/>
                </a:moveTo>
                <a:lnTo>
                  <a:pt x="236" y="132"/>
                </a:lnTo>
                <a:cubicBezTo>
                  <a:pt x="177" y="132"/>
                  <a:pt x="133" y="176"/>
                  <a:pt x="133" y="235"/>
                </a:cubicBezTo>
                <a:cubicBezTo>
                  <a:pt x="133" y="279"/>
                  <a:pt x="177" y="323"/>
                  <a:pt x="236" y="323"/>
                </a:cubicBezTo>
                <a:cubicBezTo>
                  <a:pt x="295" y="323"/>
                  <a:pt x="339" y="279"/>
                  <a:pt x="339" y="235"/>
                </a:cubicBezTo>
                <a:cubicBezTo>
                  <a:pt x="339" y="176"/>
                  <a:pt x="295" y="132"/>
                  <a:pt x="236" y="132"/>
                </a:cubicBezTo>
                <a:close/>
                <a:moveTo>
                  <a:pt x="236" y="294"/>
                </a:moveTo>
                <a:lnTo>
                  <a:pt x="236" y="294"/>
                </a:lnTo>
                <a:cubicBezTo>
                  <a:pt x="207" y="294"/>
                  <a:pt x="177" y="264"/>
                  <a:pt x="177" y="235"/>
                </a:cubicBezTo>
                <a:cubicBezTo>
                  <a:pt x="177" y="191"/>
                  <a:pt x="207" y="176"/>
                  <a:pt x="236" y="176"/>
                </a:cubicBezTo>
                <a:cubicBezTo>
                  <a:pt x="266" y="176"/>
                  <a:pt x="295" y="191"/>
                  <a:pt x="295" y="235"/>
                </a:cubicBezTo>
                <a:cubicBezTo>
                  <a:pt x="295" y="264"/>
                  <a:pt x="266" y="294"/>
                  <a:pt x="236" y="294"/>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2701">
              <a:latin typeface="Lato Light" charset="0"/>
            </a:endParaRPr>
          </a:p>
        </p:txBody>
      </p:sp>
      <p:sp>
        <p:nvSpPr>
          <p:cNvPr id="13" name="Freeform 185"/>
          <p:cNvSpPr>
            <a:spLocks noChangeArrowheads="1"/>
          </p:cNvSpPr>
          <p:nvPr/>
        </p:nvSpPr>
        <p:spPr bwMode="auto">
          <a:xfrm>
            <a:off x="6885367" y="1228273"/>
            <a:ext cx="345532" cy="264119"/>
          </a:xfrm>
          <a:custGeom>
            <a:avLst/>
            <a:gdLst>
              <a:gd name="T0" fmla="*/ 509661 w 619"/>
              <a:gd name="T1" fmla="*/ 0 h 472"/>
              <a:gd name="T2" fmla="*/ 509661 w 619"/>
              <a:gd name="T3" fmla="*/ 0 h 472"/>
              <a:gd name="T4" fmla="*/ 68267 w 619"/>
              <a:gd name="T5" fmla="*/ 0 h 472"/>
              <a:gd name="T6" fmla="*/ 0 w 619"/>
              <a:gd name="T7" fmla="*/ 68485 h 472"/>
              <a:gd name="T8" fmla="*/ 0 w 619"/>
              <a:gd name="T9" fmla="*/ 372444 h 472"/>
              <a:gd name="T10" fmla="*/ 68267 w 619"/>
              <a:gd name="T11" fmla="*/ 441867 h 472"/>
              <a:gd name="T12" fmla="*/ 509661 w 619"/>
              <a:gd name="T13" fmla="*/ 441867 h 472"/>
              <a:gd name="T14" fmla="*/ 577928 w 619"/>
              <a:gd name="T15" fmla="*/ 372444 h 472"/>
              <a:gd name="T16" fmla="*/ 577928 w 619"/>
              <a:gd name="T17" fmla="*/ 68485 h 472"/>
              <a:gd name="T18" fmla="*/ 509661 w 619"/>
              <a:gd name="T19" fmla="*/ 0 h 472"/>
              <a:gd name="T20" fmla="*/ 522754 w 619"/>
              <a:gd name="T21" fmla="*/ 41278 h 472"/>
              <a:gd name="T22" fmla="*/ 522754 w 619"/>
              <a:gd name="T23" fmla="*/ 41278 h 472"/>
              <a:gd name="T24" fmla="*/ 288964 w 619"/>
              <a:gd name="T25" fmla="*/ 220464 h 472"/>
              <a:gd name="T26" fmla="*/ 55174 w 619"/>
              <a:gd name="T27" fmla="*/ 41278 h 472"/>
              <a:gd name="T28" fmla="*/ 522754 w 619"/>
              <a:gd name="T29" fmla="*/ 41278 h 472"/>
              <a:gd name="T30" fmla="*/ 27120 w 619"/>
              <a:gd name="T31" fmla="*/ 372444 h 472"/>
              <a:gd name="T32" fmla="*/ 27120 w 619"/>
              <a:gd name="T33" fmla="*/ 372444 h 472"/>
              <a:gd name="T34" fmla="*/ 27120 w 619"/>
              <a:gd name="T35" fmla="*/ 68485 h 472"/>
              <a:gd name="T36" fmla="*/ 192643 w 619"/>
              <a:gd name="T37" fmla="*/ 207330 h 472"/>
              <a:gd name="T38" fmla="*/ 27120 w 619"/>
              <a:gd name="T39" fmla="*/ 372444 h 472"/>
              <a:gd name="T40" fmla="*/ 55174 w 619"/>
              <a:gd name="T41" fmla="*/ 400588 h 472"/>
              <a:gd name="T42" fmla="*/ 55174 w 619"/>
              <a:gd name="T43" fmla="*/ 400588 h 472"/>
              <a:gd name="T44" fmla="*/ 220697 w 619"/>
              <a:gd name="T45" fmla="*/ 220464 h 472"/>
              <a:gd name="T46" fmla="*/ 288964 w 619"/>
              <a:gd name="T47" fmla="*/ 275815 h 472"/>
              <a:gd name="T48" fmla="*/ 344138 w 619"/>
              <a:gd name="T49" fmla="*/ 220464 h 472"/>
              <a:gd name="T50" fmla="*/ 522754 w 619"/>
              <a:gd name="T51" fmla="*/ 400588 h 472"/>
              <a:gd name="T52" fmla="*/ 55174 w 619"/>
              <a:gd name="T53" fmla="*/ 400588 h 472"/>
              <a:gd name="T54" fmla="*/ 550808 w 619"/>
              <a:gd name="T55" fmla="*/ 372444 h 472"/>
              <a:gd name="T56" fmla="*/ 550808 w 619"/>
              <a:gd name="T57" fmla="*/ 372444 h 472"/>
              <a:gd name="T58" fmla="*/ 550808 w 619"/>
              <a:gd name="T59" fmla="*/ 372444 h 472"/>
              <a:gd name="T60" fmla="*/ 385285 w 619"/>
              <a:gd name="T61" fmla="*/ 207330 h 472"/>
              <a:gd name="T62" fmla="*/ 550808 w 619"/>
              <a:gd name="T63" fmla="*/ 68485 h 472"/>
              <a:gd name="T64" fmla="*/ 550808 w 619"/>
              <a:gd name="T65" fmla="*/ 372444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cubicBezTo>
                  <a:pt x="412" y="221"/>
                  <a:pt x="412" y="221"/>
                  <a:pt x="412" y="221"/>
                </a:cubicBezTo>
                <a:cubicBezTo>
                  <a:pt x="589" y="73"/>
                  <a:pt x="589" y="73"/>
                  <a:pt x="589" y="73"/>
                </a:cubicBezTo>
                <a:lnTo>
                  <a:pt x="589" y="397"/>
                </a:lnTo>
                <a:close/>
              </a:path>
            </a:pathLst>
          </a:custGeom>
          <a:solidFill>
            <a:srgbClr val="7BC143"/>
          </a:solidFill>
          <a:ln w="9525">
            <a:noFill/>
            <a:round/>
            <a:headEnd/>
            <a:tailEnd/>
          </a:ln>
        </p:spPr>
        <p:txBody>
          <a:bodyPr wrap="none" lIns="68591" tIns="34296" rIns="68591" bIns="34296" anchor="ctr"/>
          <a:lstStyle/>
          <a:p>
            <a:endParaRPr lang="en-US" sz="2701">
              <a:latin typeface="Lato Light" charset="0"/>
            </a:endParaRPr>
          </a:p>
        </p:txBody>
      </p:sp>
      <p:sp>
        <p:nvSpPr>
          <p:cNvPr id="14" name="Freeform 178"/>
          <p:cNvSpPr>
            <a:spLocks noChangeArrowheads="1"/>
          </p:cNvSpPr>
          <p:nvPr/>
        </p:nvSpPr>
        <p:spPr bwMode="auto">
          <a:xfrm>
            <a:off x="6882527" y="2755020"/>
            <a:ext cx="348371" cy="337958"/>
          </a:xfrm>
          <a:custGeom>
            <a:avLst/>
            <a:gdLst>
              <a:gd name="T0" fmla="*/ 603 w 634"/>
              <a:gd name="T1" fmla="*/ 74 h 619"/>
              <a:gd name="T2" fmla="*/ 603 w 634"/>
              <a:gd name="T3" fmla="*/ 74 h 619"/>
              <a:gd name="T4" fmla="*/ 545 w 634"/>
              <a:gd name="T5" fmla="*/ 15 h 619"/>
              <a:gd name="T6" fmla="*/ 486 w 634"/>
              <a:gd name="T7" fmla="*/ 15 h 619"/>
              <a:gd name="T8" fmla="*/ 412 w 634"/>
              <a:gd name="T9" fmla="*/ 133 h 619"/>
              <a:gd name="T10" fmla="*/ 412 w 634"/>
              <a:gd name="T11" fmla="*/ 191 h 619"/>
              <a:gd name="T12" fmla="*/ 441 w 634"/>
              <a:gd name="T13" fmla="*/ 221 h 619"/>
              <a:gd name="T14" fmla="*/ 353 w 634"/>
              <a:gd name="T15" fmla="*/ 324 h 619"/>
              <a:gd name="T16" fmla="*/ 235 w 634"/>
              <a:gd name="T17" fmla="*/ 427 h 619"/>
              <a:gd name="T18" fmla="*/ 191 w 634"/>
              <a:gd name="T19" fmla="*/ 397 h 619"/>
              <a:gd name="T20" fmla="*/ 132 w 634"/>
              <a:gd name="T21" fmla="*/ 397 h 619"/>
              <a:gd name="T22" fmla="*/ 29 w 634"/>
              <a:gd name="T23" fmla="*/ 486 h 619"/>
              <a:gd name="T24" fmla="*/ 29 w 634"/>
              <a:gd name="T25" fmla="*/ 530 h 619"/>
              <a:gd name="T26" fmla="*/ 88 w 634"/>
              <a:gd name="T27" fmla="*/ 589 h 619"/>
              <a:gd name="T28" fmla="*/ 191 w 634"/>
              <a:gd name="T29" fmla="*/ 589 h 619"/>
              <a:gd name="T30" fmla="*/ 427 w 634"/>
              <a:gd name="T31" fmla="*/ 412 h 619"/>
              <a:gd name="T32" fmla="*/ 603 w 634"/>
              <a:gd name="T33" fmla="*/ 191 h 619"/>
              <a:gd name="T34" fmla="*/ 603 w 634"/>
              <a:gd name="T35" fmla="*/ 74 h 619"/>
              <a:gd name="T36" fmla="*/ 574 w 634"/>
              <a:gd name="T37" fmla="*/ 162 h 619"/>
              <a:gd name="T38" fmla="*/ 574 w 634"/>
              <a:gd name="T39" fmla="*/ 162 h 619"/>
              <a:gd name="T40" fmla="*/ 412 w 634"/>
              <a:gd name="T41" fmla="*/ 383 h 619"/>
              <a:gd name="T42" fmla="*/ 162 w 634"/>
              <a:gd name="T43" fmla="*/ 559 h 619"/>
              <a:gd name="T44" fmla="*/ 103 w 634"/>
              <a:gd name="T45" fmla="*/ 559 h 619"/>
              <a:gd name="T46" fmla="*/ 73 w 634"/>
              <a:gd name="T47" fmla="*/ 530 h 619"/>
              <a:gd name="T48" fmla="*/ 73 w 634"/>
              <a:gd name="T49" fmla="*/ 486 h 619"/>
              <a:gd name="T50" fmla="*/ 147 w 634"/>
              <a:gd name="T51" fmla="*/ 442 h 619"/>
              <a:gd name="T52" fmla="*/ 177 w 634"/>
              <a:gd name="T53" fmla="*/ 442 h 619"/>
              <a:gd name="T54" fmla="*/ 221 w 634"/>
              <a:gd name="T55" fmla="*/ 486 h 619"/>
              <a:gd name="T56" fmla="*/ 500 w 634"/>
              <a:gd name="T57" fmla="*/ 221 h 619"/>
              <a:gd name="T58" fmla="*/ 441 w 634"/>
              <a:gd name="T59" fmla="*/ 176 h 619"/>
              <a:gd name="T60" fmla="*/ 441 w 634"/>
              <a:gd name="T61" fmla="*/ 133 h 619"/>
              <a:gd name="T62" fmla="*/ 500 w 634"/>
              <a:gd name="T63" fmla="*/ 59 h 619"/>
              <a:gd name="T64" fmla="*/ 545 w 634"/>
              <a:gd name="T65" fmla="*/ 59 h 619"/>
              <a:gd name="T66" fmla="*/ 574 w 634"/>
              <a:gd name="T67" fmla="*/ 103 h 619"/>
              <a:gd name="T68" fmla="*/ 574 w 634"/>
              <a:gd name="T69" fmla="*/ 162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4" h="619">
                <a:moveTo>
                  <a:pt x="603" y="74"/>
                </a:moveTo>
                <a:lnTo>
                  <a:pt x="603" y="74"/>
                </a:lnTo>
                <a:cubicBezTo>
                  <a:pt x="545" y="15"/>
                  <a:pt x="545" y="15"/>
                  <a:pt x="545" y="15"/>
                </a:cubicBezTo>
                <a:cubicBezTo>
                  <a:pt x="530" y="0"/>
                  <a:pt x="500" y="0"/>
                  <a:pt x="486" y="15"/>
                </a:cubicBezTo>
                <a:cubicBezTo>
                  <a:pt x="412" y="133"/>
                  <a:pt x="412" y="133"/>
                  <a:pt x="412" y="133"/>
                </a:cubicBezTo>
                <a:cubicBezTo>
                  <a:pt x="398" y="147"/>
                  <a:pt x="398" y="176"/>
                  <a:pt x="412" y="191"/>
                </a:cubicBezTo>
                <a:cubicBezTo>
                  <a:pt x="441" y="221"/>
                  <a:pt x="441" y="221"/>
                  <a:pt x="441" y="221"/>
                </a:cubicBezTo>
                <a:cubicBezTo>
                  <a:pt x="412" y="250"/>
                  <a:pt x="382" y="294"/>
                  <a:pt x="353" y="324"/>
                </a:cubicBezTo>
                <a:cubicBezTo>
                  <a:pt x="309" y="368"/>
                  <a:pt x="265" y="397"/>
                  <a:pt x="235" y="427"/>
                </a:cubicBezTo>
                <a:cubicBezTo>
                  <a:pt x="191" y="397"/>
                  <a:pt x="191" y="397"/>
                  <a:pt x="191" y="397"/>
                </a:cubicBezTo>
                <a:cubicBezTo>
                  <a:pt x="177" y="383"/>
                  <a:pt x="162" y="383"/>
                  <a:pt x="132" y="397"/>
                </a:cubicBezTo>
                <a:cubicBezTo>
                  <a:pt x="29" y="486"/>
                  <a:pt x="29" y="486"/>
                  <a:pt x="29" y="486"/>
                </a:cubicBezTo>
                <a:cubicBezTo>
                  <a:pt x="0" y="500"/>
                  <a:pt x="15" y="515"/>
                  <a:pt x="29" y="530"/>
                </a:cubicBezTo>
                <a:cubicBezTo>
                  <a:pt x="88" y="589"/>
                  <a:pt x="88" y="589"/>
                  <a:pt x="88" y="589"/>
                </a:cubicBezTo>
                <a:cubicBezTo>
                  <a:pt x="118" y="618"/>
                  <a:pt x="147" y="618"/>
                  <a:pt x="191" y="589"/>
                </a:cubicBezTo>
                <a:cubicBezTo>
                  <a:pt x="191" y="589"/>
                  <a:pt x="324" y="530"/>
                  <a:pt x="427" y="412"/>
                </a:cubicBezTo>
                <a:cubicBezTo>
                  <a:pt x="530" y="324"/>
                  <a:pt x="603" y="191"/>
                  <a:pt x="603" y="191"/>
                </a:cubicBezTo>
                <a:cubicBezTo>
                  <a:pt x="618" y="147"/>
                  <a:pt x="633" y="103"/>
                  <a:pt x="603" y="74"/>
                </a:cubicBezTo>
                <a:close/>
                <a:moveTo>
                  <a:pt x="574" y="162"/>
                </a:moveTo>
                <a:lnTo>
                  <a:pt x="574" y="162"/>
                </a:lnTo>
                <a:cubicBezTo>
                  <a:pt x="545" y="221"/>
                  <a:pt x="471" y="324"/>
                  <a:pt x="412" y="383"/>
                </a:cubicBezTo>
                <a:cubicBezTo>
                  <a:pt x="339" y="456"/>
                  <a:pt x="162" y="559"/>
                  <a:pt x="162" y="559"/>
                </a:cubicBezTo>
                <a:cubicBezTo>
                  <a:pt x="147" y="574"/>
                  <a:pt x="118" y="574"/>
                  <a:pt x="103" y="559"/>
                </a:cubicBezTo>
                <a:cubicBezTo>
                  <a:pt x="73" y="530"/>
                  <a:pt x="73" y="530"/>
                  <a:pt x="73" y="530"/>
                </a:cubicBezTo>
                <a:cubicBezTo>
                  <a:pt x="59" y="515"/>
                  <a:pt x="59" y="500"/>
                  <a:pt x="73" y="486"/>
                </a:cubicBezTo>
                <a:cubicBezTo>
                  <a:pt x="147" y="442"/>
                  <a:pt x="147" y="442"/>
                  <a:pt x="147" y="442"/>
                </a:cubicBezTo>
                <a:cubicBezTo>
                  <a:pt x="162" y="427"/>
                  <a:pt x="177" y="427"/>
                  <a:pt x="177" y="442"/>
                </a:cubicBezTo>
                <a:cubicBezTo>
                  <a:pt x="221" y="486"/>
                  <a:pt x="221" y="486"/>
                  <a:pt x="221" y="486"/>
                </a:cubicBezTo>
                <a:cubicBezTo>
                  <a:pt x="235" y="471"/>
                  <a:pt x="398" y="368"/>
                  <a:pt x="500" y="221"/>
                </a:cubicBezTo>
                <a:cubicBezTo>
                  <a:pt x="441" y="176"/>
                  <a:pt x="441" y="176"/>
                  <a:pt x="441" y="176"/>
                </a:cubicBezTo>
                <a:cubicBezTo>
                  <a:pt x="441" y="162"/>
                  <a:pt x="441" y="147"/>
                  <a:pt x="441" y="133"/>
                </a:cubicBezTo>
                <a:cubicBezTo>
                  <a:pt x="500" y="59"/>
                  <a:pt x="500" y="59"/>
                  <a:pt x="500" y="59"/>
                </a:cubicBezTo>
                <a:cubicBezTo>
                  <a:pt x="515" y="44"/>
                  <a:pt x="530" y="59"/>
                  <a:pt x="545" y="59"/>
                </a:cubicBezTo>
                <a:cubicBezTo>
                  <a:pt x="574" y="103"/>
                  <a:pt x="574" y="103"/>
                  <a:pt x="574" y="103"/>
                </a:cubicBezTo>
                <a:cubicBezTo>
                  <a:pt x="589" y="117"/>
                  <a:pt x="589" y="147"/>
                  <a:pt x="574" y="162"/>
                </a:cubicBezTo>
                <a:close/>
              </a:path>
            </a:pathLst>
          </a:custGeom>
          <a:solidFill>
            <a:srgbClr val="7BC143"/>
          </a:solidFill>
          <a:ln>
            <a:noFill/>
          </a:ln>
          <a:effectLst/>
        </p:spPr>
        <p:txBody>
          <a:bodyPr wrap="none" lIns="68591" tIns="34296" rIns="68591" bIns="34296" anchor="ctr"/>
          <a:lstStyle/>
          <a:p>
            <a:pPr defTabSz="1371691">
              <a:defRPr/>
            </a:pPr>
            <a:endParaRPr lang="en-US" sz="2701">
              <a:latin typeface="Lato Light" charset="0"/>
            </a:endParaRPr>
          </a:p>
        </p:txBody>
      </p:sp>
      <p:grpSp>
        <p:nvGrpSpPr>
          <p:cNvPr id="15" name="Group 64"/>
          <p:cNvGrpSpPr>
            <a:grpSpLocks/>
          </p:cNvGrpSpPr>
          <p:nvPr/>
        </p:nvGrpSpPr>
        <p:grpSpPr bwMode="auto">
          <a:xfrm>
            <a:off x="7400665" y="4902086"/>
            <a:ext cx="1528859" cy="453451"/>
            <a:chOff x="2315487" y="10721814"/>
            <a:chExt cx="2562325" cy="760766"/>
          </a:xfrm>
        </p:grpSpPr>
        <p:sp>
          <p:nvSpPr>
            <p:cNvPr id="16" name="Freeform 312"/>
            <p:cNvSpPr>
              <a:spLocks noEditPoints="1"/>
            </p:cNvSpPr>
            <p:nvPr/>
          </p:nvSpPr>
          <p:spPr bwMode="auto">
            <a:xfrm>
              <a:off x="2315487" y="10726579"/>
              <a:ext cx="753625" cy="752824"/>
            </a:xfrm>
            <a:custGeom>
              <a:avLst/>
              <a:gdLst>
                <a:gd name="T0" fmla="*/ 101 w 185"/>
                <a:gd name="T1" fmla="*/ 72 h 185"/>
                <a:gd name="T2" fmla="*/ 106 w 185"/>
                <a:gd name="T3" fmla="*/ 67 h 185"/>
                <a:gd name="T4" fmla="*/ 113 w 185"/>
                <a:gd name="T5" fmla="*/ 67 h 185"/>
                <a:gd name="T6" fmla="*/ 113 w 185"/>
                <a:gd name="T7" fmla="*/ 54 h 185"/>
                <a:gd name="T8" fmla="*/ 102 w 185"/>
                <a:gd name="T9" fmla="*/ 54 h 185"/>
                <a:gd name="T10" fmla="*/ 84 w 185"/>
                <a:gd name="T11" fmla="*/ 71 h 185"/>
                <a:gd name="T12" fmla="*/ 84 w 185"/>
                <a:gd name="T13" fmla="*/ 80 h 185"/>
                <a:gd name="T14" fmla="*/ 75 w 185"/>
                <a:gd name="T15" fmla="*/ 80 h 185"/>
                <a:gd name="T16" fmla="*/ 75 w 185"/>
                <a:gd name="T17" fmla="*/ 92 h 185"/>
                <a:gd name="T18" fmla="*/ 84 w 185"/>
                <a:gd name="T19" fmla="*/ 92 h 185"/>
                <a:gd name="T20" fmla="*/ 84 w 185"/>
                <a:gd name="T21" fmla="*/ 130 h 185"/>
                <a:gd name="T22" fmla="*/ 101 w 185"/>
                <a:gd name="T23" fmla="*/ 130 h 185"/>
                <a:gd name="T24" fmla="*/ 101 w 185"/>
                <a:gd name="T25" fmla="*/ 92 h 185"/>
                <a:gd name="T26" fmla="*/ 112 w 185"/>
                <a:gd name="T27" fmla="*/ 92 h 185"/>
                <a:gd name="T28" fmla="*/ 113 w 185"/>
                <a:gd name="T29" fmla="*/ 80 h 185"/>
                <a:gd name="T30" fmla="*/ 101 w 185"/>
                <a:gd name="T31" fmla="*/ 80 h 185"/>
                <a:gd name="T32" fmla="*/ 101 w 185"/>
                <a:gd name="T33" fmla="*/ 72 h 185"/>
                <a:gd name="T34" fmla="*/ 92 w 185"/>
                <a:gd name="T35" fmla="*/ 0 h 185"/>
                <a:gd name="T36" fmla="*/ 0 w 185"/>
                <a:gd name="T37" fmla="*/ 92 h 185"/>
                <a:gd name="T38" fmla="*/ 92 w 185"/>
                <a:gd name="T39" fmla="*/ 185 h 185"/>
                <a:gd name="T40" fmla="*/ 185 w 185"/>
                <a:gd name="T41" fmla="*/ 92 h 185"/>
                <a:gd name="T42" fmla="*/ 92 w 185"/>
                <a:gd name="T43" fmla="*/ 0 h 185"/>
                <a:gd name="T44" fmla="*/ 92 w 185"/>
                <a:gd name="T45" fmla="*/ 177 h 185"/>
                <a:gd name="T46" fmla="*/ 8 w 185"/>
                <a:gd name="T47" fmla="*/ 92 h 185"/>
                <a:gd name="T48" fmla="*/ 92 w 185"/>
                <a:gd name="T49" fmla="*/ 8 h 185"/>
                <a:gd name="T50" fmla="*/ 177 w 185"/>
                <a:gd name="T51" fmla="*/ 92 h 185"/>
                <a:gd name="T52" fmla="*/ 92 w 185"/>
                <a:gd name="T53"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 h="185">
                  <a:moveTo>
                    <a:pt x="101" y="72"/>
                  </a:moveTo>
                  <a:cubicBezTo>
                    <a:pt x="101" y="69"/>
                    <a:pt x="101" y="67"/>
                    <a:pt x="106" y="67"/>
                  </a:cubicBezTo>
                  <a:cubicBezTo>
                    <a:pt x="113" y="67"/>
                    <a:pt x="113" y="67"/>
                    <a:pt x="113" y="67"/>
                  </a:cubicBezTo>
                  <a:cubicBezTo>
                    <a:pt x="113" y="54"/>
                    <a:pt x="113" y="54"/>
                    <a:pt x="113" y="54"/>
                  </a:cubicBezTo>
                  <a:cubicBezTo>
                    <a:pt x="102" y="54"/>
                    <a:pt x="102" y="54"/>
                    <a:pt x="102" y="54"/>
                  </a:cubicBezTo>
                  <a:cubicBezTo>
                    <a:pt x="89" y="54"/>
                    <a:pt x="84" y="61"/>
                    <a:pt x="84" y="71"/>
                  </a:cubicBezTo>
                  <a:cubicBezTo>
                    <a:pt x="84" y="80"/>
                    <a:pt x="84" y="80"/>
                    <a:pt x="84" y="80"/>
                  </a:cubicBezTo>
                  <a:cubicBezTo>
                    <a:pt x="75" y="80"/>
                    <a:pt x="75" y="80"/>
                    <a:pt x="75" y="80"/>
                  </a:cubicBezTo>
                  <a:cubicBezTo>
                    <a:pt x="75" y="92"/>
                    <a:pt x="75" y="92"/>
                    <a:pt x="75" y="92"/>
                  </a:cubicBezTo>
                  <a:cubicBezTo>
                    <a:pt x="84" y="92"/>
                    <a:pt x="84" y="92"/>
                    <a:pt x="84" y="92"/>
                  </a:cubicBezTo>
                  <a:cubicBezTo>
                    <a:pt x="84" y="130"/>
                    <a:pt x="84" y="130"/>
                    <a:pt x="84" y="130"/>
                  </a:cubicBezTo>
                  <a:cubicBezTo>
                    <a:pt x="101" y="130"/>
                    <a:pt x="101" y="130"/>
                    <a:pt x="101" y="130"/>
                  </a:cubicBezTo>
                  <a:cubicBezTo>
                    <a:pt x="101" y="92"/>
                    <a:pt x="101" y="92"/>
                    <a:pt x="101" y="92"/>
                  </a:cubicBezTo>
                  <a:cubicBezTo>
                    <a:pt x="112" y="92"/>
                    <a:pt x="112" y="92"/>
                    <a:pt x="112" y="92"/>
                  </a:cubicBezTo>
                  <a:cubicBezTo>
                    <a:pt x="113" y="80"/>
                    <a:pt x="113" y="80"/>
                    <a:pt x="113" y="80"/>
                  </a:cubicBezTo>
                  <a:cubicBezTo>
                    <a:pt x="101" y="80"/>
                    <a:pt x="101" y="80"/>
                    <a:pt x="101" y="80"/>
                  </a:cubicBezTo>
                  <a:lnTo>
                    <a:pt x="101" y="72"/>
                  </a:lnTo>
                  <a:close/>
                  <a:moveTo>
                    <a:pt x="92" y="0"/>
                  </a:moveTo>
                  <a:cubicBezTo>
                    <a:pt x="41" y="0"/>
                    <a:pt x="0" y="41"/>
                    <a:pt x="0" y="92"/>
                  </a:cubicBezTo>
                  <a:cubicBezTo>
                    <a:pt x="0" y="144"/>
                    <a:pt x="41" y="185"/>
                    <a:pt x="92" y="185"/>
                  </a:cubicBezTo>
                  <a:cubicBezTo>
                    <a:pt x="144" y="185"/>
                    <a:pt x="185" y="144"/>
                    <a:pt x="185" y="92"/>
                  </a:cubicBezTo>
                  <a:cubicBezTo>
                    <a:pt x="185" y="41"/>
                    <a:pt x="144" y="0"/>
                    <a:pt x="92" y="0"/>
                  </a:cubicBezTo>
                  <a:close/>
                  <a:moveTo>
                    <a:pt x="92" y="177"/>
                  </a:moveTo>
                  <a:cubicBezTo>
                    <a:pt x="46" y="177"/>
                    <a:pt x="8" y="139"/>
                    <a:pt x="8" y="92"/>
                  </a:cubicBezTo>
                  <a:cubicBezTo>
                    <a:pt x="8" y="46"/>
                    <a:pt x="46" y="8"/>
                    <a:pt x="92" y="8"/>
                  </a:cubicBezTo>
                  <a:cubicBezTo>
                    <a:pt x="139" y="8"/>
                    <a:pt x="177" y="46"/>
                    <a:pt x="177" y="92"/>
                  </a:cubicBezTo>
                  <a:cubicBezTo>
                    <a:pt x="177" y="139"/>
                    <a:pt x="139" y="177"/>
                    <a:pt x="92" y="177"/>
                  </a:cubicBezTo>
                  <a:close/>
                </a:path>
              </a:pathLst>
            </a:custGeom>
            <a:solidFill>
              <a:schemeClr val="tx1">
                <a:lumMod val="40000"/>
                <a:lumOff val="60000"/>
              </a:schemeClr>
            </a:solidFill>
            <a:ln>
              <a:noFill/>
            </a:ln>
          </p:spPr>
          <p:txBody>
            <a:bodyPr lIns="51448" tIns="25724" rIns="51448" bIns="25724"/>
            <a:lstStyle/>
            <a:p>
              <a:pPr defTabSz="1371691">
                <a:defRPr/>
              </a:pPr>
              <a:endParaRPr lang="en-US" sz="2701">
                <a:latin typeface="Lato Light"/>
                <a:cs typeface="Lato Light"/>
              </a:endParaRPr>
            </a:p>
          </p:txBody>
        </p:sp>
        <p:sp>
          <p:nvSpPr>
            <p:cNvPr id="17" name="Freeform 317"/>
            <p:cNvSpPr>
              <a:spLocks noEditPoints="1"/>
            </p:cNvSpPr>
            <p:nvPr/>
          </p:nvSpPr>
          <p:spPr bwMode="auto">
            <a:xfrm>
              <a:off x="4124187" y="10721814"/>
              <a:ext cx="753625" cy="757590"/>
            </a:xfrm>
            <a:custGeom>
              <a:avLst/>
              <a:gdLst>
                <a:gd name="T0" fmla="*/ 59 w 185"/>
                <a:gd name="T1" fmla="*/ 126 h 186"/>
                <a:gd name="T2" fmla="*/ 76 w 185"/>
                <a:gd name="T3" fmla="*/ 126 h 186"/>
                <a:gd name="T4" fmla="*/ 76 w 185"/>
                <a:gd name="T5" fmla="*/ 80 h 186"/>
                <a:gd name="T6" fmla="*/ 59 w 185"/>
                <a:gd name="T7" fmla="*/ 80 h 186"/>
                <a:gd name="T8" fmla="*/ 59 w 185"/>
                <a:gd name="T9" fmla="*/ 126 h 186"/>
                <a:gd name="T10" fmla="*/ 67 w 185"/>
                <a:gd name="T11" fmla="*/ 59 h 186"/>
                <a:gd name="T12" fmla="*/ 59 w 185"/>
                <a:gd name="T13" fmla="*/ 67 h 186"/>
                <a:gd name="T14" fmla="*/ 67 w 185"/>
                <a:gd name="T15" fmla="*/ 76 h 186"/>
                <a:gd name="T16" fmla="*/ 76 w 185"/>
                <a:gd name="T17" fmla="*/ 67 h 186"/>
                <a:gd name="T18" fmla="*/ 67 w 185"/>
                <a:gd name="T19" fmla="*/ 59 h 186"/>
                <a:gd name="T20" fmla="*/ 115 w 185"/>
                <a:gd name="T21" fmla="*/ 80 h 186"/>
                <a:gd name="T22" fmla="*/ 101 w 185"/>
                <a:gd name="T23" fmla="*/ 88 h 186"/>
                <a:gd name="T24" fmla="*/ 101 w 185"/>
                <a:gd name="T25" fmla="*/ 80 h 186"/>
                <a:gd name="T26" fmla="*/ 84 w 185"/>
                <a:gd name="T27" fmla="*/ 80 h 186"/>
                <a:gd name="T28" fmla="*/ 84 w 185"/>
                <a:gd name="T29" fmla="*/ 126 h 186"/>
                <a:gd name="T30" fmla="*/ 101 w 185"/>
                <a:gd name="T31" fmla="*/ 126 h 186"/>
                <a:gd name="T32" fmla="*/ 101 w 185"/>
                <a:gd name="T33" fmla="*/ 101 h 186"/>
                <a:gd name="T34" fmla="*/ 108 w 185"/>
                <a:gd name="T35" fmla="*/ 93 h 186"/>
                <a:gd name="T36" fmla="*/ 114 w 185"/>
                <a:gd name="T37" fmla="*/ 101 h 186"/>
                <a:gd name="T38" fmla="*/ 114 w 185"/>
                <a:gd name="T39" fmla="*/ 126 h 186"/>
                <a:gd name="T40" fmla="*/ 130 w 185"/>
                <a:gd name="T41" fmla="*/ 126 h 186"/>
                <a:gd name="T42" fmla="*/ 130 w 185"/>
                <a:gd name="T43" fmla="*/ 101 h 186"/>
                <a:gd name="T44" fmla="*/ 115 w 185"/>
                <a:gd name="T45" fmla="*/ 80 h 186"/>
                <a:gd name="T46" fmla="*/ 92 w 185"/>
                <a:gd name="T47" fmla="*/ 0 h 186"/>
                <a:gd name="T48" fmla="*/ 0 w 185"/>
                <a:gd name="T49" fmla="*/ 93 h 186"/>
                <a:gd name="T50" fmla="*/ 92 w 185"/>
                <a:gd name="T51" fmla="*/ 186 h 186"/>
                <a:gd name="T52" fmla="*/ 185 w 185"/>
                <a:gd name="T53" fmla="*/ 93 h 186"/>
                <a:gd name="T54" fmla="*/ 92 w 185"/>
                <a:gd name="T55" fmla="*/ 0 h 186"/>
                <a:gd name="T56" fmla="*/ 92 w 185"/>
                <a:gd name="T57" fmla="*/ 177 h 186"/>
                <a:gd name="T58" fmla="*/ 8 w 185"/>
                <a:gd name="T59" fmla="*/ 93 h 186"/>
                <a:gd name="T60" fmla="*/ 92 w 185"/>
                <a:gd name="T61" fmla="*/ 8 h 186"/>
                <a:gd name="T62" fmla="*/ 177 w 185"/>
                <a:gd name="T63" fmla="*/ 93 h 186"/>
                <a:gd name="T64" fmla="*/ 92 w 185"/>
                <a:gd name="T65" fmla="*/ 17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86">
                  <a:moveTo>
                    <a:pt x="59" y="126"/>
                  </a:moveTo>
                  <a:cubicBezTo>
                    <a:pt x="76" y="126"/>
                    <a:pt x="76" y="126"/>
                    <a:pt x="76" y="126"/>
                  </a:cubicBezTo>
                  <a:cubicBezTo>
                    <a:pt x="76" y="80"/>
                    <a:pt x="76" y="80"/>
                    <a:pt x="76" y="80"/>
                  </a:cubicBezTo>
                  <a:cubicBezTo>
                    <a:pt x="59" y="80"/>
                    <a:pt x="59" y="80"/>
                    <a:pt x="59" y="80"/>
                  </a:cubicBezTo>
                  <a:lnTo>
                    <a:pt x="59" y="126"/>
                  </a:lnTo>
                  <a:close/>
                  <a:moveTo>
                    <a:pt x="67" y="59"/>
                  </a:moveTo>
                  <a:cubicBezTo>
                    <a:pt x="62" y="59"/>
                    <a:pt x="59" y="63"/>
                    <a:pt x="59" y="67"/>
                  </a:cubicBezTo>
                  <a:cubicBezTo>
                    <a:pt x="59" y="72"/>
                    <a:pt x="62" y="76"/>
                    <a:pt x="67" y="76"/>
                  </a:cubicBezTo>
                  <a:cubicBezTo>
                    <a:pt x="72" y="76"/>
                    <a:pt x="76" y="72"/>
                    <a:pt x="76" y="67"/>
                  </a:cubicBezTo>
                  <a:cubicBezTo>
                    <a:pt x="76" y="63"/>
                    <a:pt x="72" y="59"/>
                    <a:pt x="67" y="59"/>
                  </a:cubicBezTo>
                  <a:close/>
                  <a:moveTo>
                    <a:pt x="115" y="80"/>
                  </a:moveTo>
                  <a:cubicBezTo>
                    <a:pt x="103" y="80"/>
                    <a:pt x="101" y="88"/>
                    <a:pt x="101" y="88"/>
                  </a:cubicBezTo>
                  <a:cubicBezTo>
                    <a:pt x="101" y="80"/>
                    <a:pt x="101" y="80"/>
                    <a:pt x="101" y="80"/>
                  </a:cubicBezTo>
                  <a:cubicBezTo>
                    <a:pt x="84" y="80"/>
                    <a:pt x="84" y="80"/>
                    <a:pt x="84" y="80"/>
                  </a:cubicBezTo>
                  <a:cubicBezTo>
                    <a:pt x="84" y="126"/>
                    <a:pt x="84" y="126"/>
                    <a:pt x="84" y="126"/>
                  </a:cubicBezTo>
                  <a:cubicBezTo>
                    <a:pt x="101" y="126"/>
                    <a:pt x="101" y="126"/>
                    <a:pt x="101" y="126"/>
                  </a:cubicBezTo>
                  <a:cubicBezTo>
                    <a:pt x="101" y="101"/>
                    <a:pt x="101" y="101"/>
                    <a:pt x="101" y="101"/>
                  </a:cubicBezTo>
                  <a:cubicBezTo>
                    <a:pt x="101" y="101"/>
                    <a:pt x="101" y="93"/>
                    <a:pt x="108" y="93"/>
                  </a:cubicBezTo>
                  <a:cubicBezTo>
                    <a:pt x="112" y="93"/>
                    <a:pt x="114" y="96"/>
                    <a:pt x="114" y="101"/>
                  </a:cubicBezTo>
                  <a:cubicBezTo>
                    <a:pt x="114" y="126"/>
                    <a:pt x="114" y="126"/>
                    <a:pt x="114" y="126"/>
                  </a:cubicBezTo>
                  <a:cubicBezTo>
                    <a:pt x="130" y="126"/>
                    <a:pt x="130" y="126"/>
                    <a:pt x="130" y="126"/>
                  </a:cubicBezTo>
                  <a:cubicBezTo>
                    <a:pt x="130" y="101"/>
                    <a:pt x="130" y="101"/>
                    <a:pt x="130" y="101"/>
                  </a:cubicBezTo>
                  <a:cubicBezTo>
                    <a:pt x="130" y="88"/>
                    <a:pt x="125" y="80"/>
                    <a:pt x="115" y="80"/>
                  </a:cubicBezTo>
                  <a:close/>
                  <a:moveTo>
                    <a:pt x="92" y="0"/>
                  </a:moveTo>
                  <a:cubicBezTo>
                    <a:pt x="41" y="0"/>
                    <a:pt x="0" y="41"/>
                    <a:pt x="0" y="93"/>
                  </a:cubicBezTo>
                  <a:cubicBezTo>
                    <a:pt x="0" y="144"/>
                    <a:pt x="41" y="186"/>
                    <a:pt x="92" y="186"/>
                  </a:cubicBezTo>
                  <a:cubicBezTo>
                    <a:pt x="144" y="186"/>
                    <a:pt x="185" y="144"/>
                    <a:pt x="185" y="93"/>
                  </a:cubicBezTo>
                  <a:cubicBezTo>
                    <a:pt x="185" y="41"/>
                    <a:pt x="144" y="0"/>
                    <a:pt x="92" y="0"/>
                  </a:cubicBezTo>
                  <a:close/>
                  <a:moveTo>
                    <a:pt x="92" y="177"/>
                  </a:moveTo>
                  <a:cubicBezTo>
                    <a:pt x="46" y="177"/>
                    <a:pt x="8" y="139"/>
                    <a:pt x="8" y="93"/>
                  </a:cubicBezTo>
                  <a:cubicBezTo>
                    <a:pt x="8" y="46"/>
                    <a:pt x="46" y="8"/>
                    <a:pt x="92" y="8"/>
                  </a:cubicBezTo>
                  <a:cubicBezTo>
                    <a:pt x="139" y="8"/>
                    <a:pt x="177" y="46"/>
                    <a:pt x="177" y="93"/>
                  </a:cubicBezTo>
                  <a:cubicBezTo>
                    <a:pt x="177" y="139"/>
                    <a:pt x="139" y="177"/>
                    <a:pt x="92" y="177"/>
                  </a:cubicBezTo>
                  <a:close/>
                </a:path>
              </a:pathLst>
            </a:custGeom>
            <a:solidFill>
              <a:schemeClr val="tx1">
                <a:lumMod val="40000"/>
                <a:lumOff val="60000"/>
              </a:schemeClr>
            </a:solidFill>
            <a:ln>
              <a:noFill/>
            </a:ln>
          </p:spPr>
          <p:txBody>
            <a:bodyPr lIns="51448" tIns="25724" rIns="51448" bIns="25724"/>
            <a:lstStyle/>
            <a:p>
              <a:pPr defTabSz="1371691">
                <a:defRPr/>
              </a:pPr>
              <a:endParaRPr lang="en-US" sz="2701">
                <a:latin typeface="Lato Light"/>
                <a:cs typeface="Lato Light"/>
              </a:endParaRPr>
            </a:p>
          </p:txBody>
        </p:sp>
        <p:grpSp>
          <p:nvGrpSpPr>
            <p:cNvPr id="18" name="Group 68"/>
            <p:cNvGrpSpPr>
              <a:grpSpLocks/>
            </p:cNvGrpSpPr>
            <p:nvPr/>
          </p:nvGrpSpPr>
          <p:grpSpPr bwMode="auto">
            <a:xfrm>
              <a:off x="3214892" y="10726294"/>
              <a:ext cx="756286" cy="756286"/>
              <a:chOff x="7407689" y="7016750"/>
              <a:chExt cx="1339808" cy="1339808"/>
            </a:xfrm>
          </p:grpSpPr>
          <p:sp>
            <p:nvSpPr>
              <p:cNvPr id="19" name="Freeform 16"/>
              <p:cNvSpPr>
                <a:spLocks/>
              </p:cNvSpPr>
              <p:nvPr/>
            </p:nvSpPr>
            <p:spPr bwMode="auto">
              <a:xfrm>
                <a:off x="7832437" y="7467441"/>
                <a:ext cx="553714" cy="452999"/>
              </a:xfrm>
              <a:custGeom>
                <a:avLst/>
                <a:gdLst/>
                <a:ahLst/>
                <a:cxnLst>
                  <a:cxn ang="0">
                    <a:pos x="174" y="0"/>
                  </a:cxn>
                  <a:cxn ang="0">
                    <a:pos x="216" y="16"/>
                  </a:cxn>
                  <a:cxn ang="0">
                    <a:pos x="243" y="7"/>
                  </a:cxn>
                  <a:cxn ang="0">
                    <a:pos x="249" y="4"/>
                  </a:cxn>
                  <a:cxn ang="0">
                    <a:pos x="232" y="29"/>
                  </a:cxn>
                  <a:cxn ang="0">
                    <a:pos x="226" y="33"/>
                  </a:cxn>
                  <a:cxn ang="0">
                    <a:pos x="226" y="33"/>
                  </a:cxn>
                  <a:cxn ang="0">
                    <a:pos x="256" y="25"/>
                  </a:cxn>
                  <a:cxn ang="0">
                    <a:pos x="256" y="25"/>
                  </a:cxn>
                  <a:cxn ang="0">
                    <a:pos x="238" y="45"/>
                  </a:cxn>
                  <a:cxn ang="0">
                    <a:pos x="230" y="52"/>
                  </a:cxn>
                  <a:cxn ang="0">
                    <a:pos x="228" y="85"/>
                  </a:cxn>
                  <a:cxn ang="0">
                    <a:pos x="125" y="202"/>
                  </a:cxn>
                  <a:cxn ang="0">
                    <a:pos x="50" y="205"/>
                  </a:cxn>
                  <a:cxn ang="0">
                    <a:pos x="19" y="195"/>
                  </a:cxn>
                  <a:cxn ang="0">
                    <a:pos x="5" y="187"/>
                  </a:cxn>
                  <a:cxn ang="0">
                    <a:pos x="0" y="184"/>
                  </a:cxn>
                  <a:cxn ang="0">
                    <a:pos x="17" y="185"/>
                  </a:cxn>
                  <a:cxn ang="0">
                    <a:pos x="32" y="183"/>
                  </a:cxn>
                  <a:cxn ang="0">
                    <a:pos x="63" y="172"/>
                  </a:cxn>
                  <a:cxn ang="0">
                    <a:pos x="78" y="162"/>
                  </a:cxn>
                  <a:cxn ang="0">
                    <a:pos x="62" y="160"/>
                  </a:cxn>
                  <a:cxn ang="0">
                    <a:pos x="29" y="126"/>
                  </a:cxn>
                  <a:cxn ang="0">
                    <a:pos x="52" y="125"/>
                  </a:cxn>
                  <a:cxn ang="0">
                    <a:pos x="35" y="118"/>
                  </a:cxn>
                  <a:cxn ang="0">
                    <a:pos x="10" y="73"/>
                  </a:cxn>
                  <a:cxn ang="0">
                    <a:pos x="16" y="76"/>
                  </a:cxn>
                  <a:cxn ang="0">
                    <a:pos x="27" y="79"/>
                  </a:cxn>
                  <a:cxn ang="0">
                    <a:pos x="34" y="79"/>
                  </a:cxn>
                  <a:cxn ang="0">
                    <a:pos x="33" y="79"/>
                  </a:cxn>
                  <a:cxn ang="0">
                    <a:pos x="24" y="71"/>
                  </a:cxn>
                  <a:cxn ang="0">
                    <a:pos x="12" y="23"/>
                  </a:cxn>
                  <a:cxn ang="0">
                    <a:pos x="18" y="10"/>
                  </a:cxn>
                  <a:cxn ang="0">
                    <a:pos x="18" y="10"/>
                  </a:cxn>
                  <a:cxn ang="0">
                    <a:pos x="23" y="15"/>
                  </a:cxn>
                  <a:cxn ang="0">
                    <a:pos x="38" y="30"/>
                  </a:cxn>
                  <a:cxn ang="0">
                    <a:pos x="103" y="61"/>
                  </a:cxn>
                  <a:cxn ang="0">
                    <a:pos x="126" y="64"/>
                  </a:cxn>
                  <a:cxn ang="0">
                    <a:pos x="126" y="40"/>
                  </a:cxn>
                  <a:cxn ang="0">
                    <a:pos x="156" y="4"/>
                  </a:cxn>
                  <a:cxn ang="0">
                    <a:pos x="168" y="1"/>
                  </a:cxn>
                  <a:cxn ang="0">
                    <a:pos x="174" y="0"/>
                  </a:cxn>
                </a:cxnLst>
                <a:rect l="0" t="0" r="r" b="b"/>
                <a:pathLst>
                  <a:path w="256" h="21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tx1">
                  <a:lumMod val="40000"/>
                  <a:lumOff val="60000"/>
                </a:schemeClr>
              </a:solidFill>
              <a:ln w="9525">
                <a:solidFill>
                  <a:schemeClr val="tx1">
                    <a:lumMod val="40000"/>
                    <a:lumOff val="60000"/>
                  </a:schemeClr>
                </a:solidFill>
                <a:round/>
                <a:headEnd/>
                <a:tailEnd/>
              </a:ln>
            </p:spPr>
            <p:txBody>
              <a:bodyPr/>
              <a:lstStyle/>
              <a:p>
                <a:pPr defTabSz="1371691">
                  <a:defRPr/>
                </a:pPr>
                <a:endParaRPr lang="en-US" sz="2701">
                  <a:latin typeface="Lato Light"/>
                  <a:cs typeface="Lato Light"/>
                </a:endParaRPr>
              </a:p>
            </p:txBody>
          </p:sp>
          <p:sp>
            <p:nvSpPr>
              <p:cNvPr id="20" name="Oval 19"/>
              <p:cNvSpPr/>
              <p:nvPr/>
            </p:nvSpPr>
            <p:spPr>
              <a:xfrm>
                <a:off x="7408018" y="7017255"/>
                <a:ext cx="1340715" cy="1339303"/>
              </a:xfrm>
              <a:prstGeom prst="ellipse">
                <a:avLst/>
              </a:prstGeom>
              <a:noFill/>
              <a:ln w="28575" cmpd="sng">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71691">
                  <a:defRPr/>
                </a:pPr>
                <a:endParaRPr lang="en-US" sz="3301">
                  <a:solidFill>
                    <a:schemeClr val="tx1"/>
                  </a:solidFill>
                  <a:latin typeface="Lato Light"/>
                  <a:cs typeface="Lato Light"/>
                </a:endParaRPr>
              </a:p>
            </p:txBody>
          </p:sp>
        </p:grpSp>
      </p:grpSp>
      <p:sp>
        <p:nvSpPr>
          <p:cNvPr id="2" name="TextBox 1">
            <a:extLst>
              <a:ext uri="{FF2B5EF4-FFF2-40B4-BE49-F238E27FC236}">
                <a16:creationId xmlns:a16="http://schemas.microsoft.com/office/drawing/2014/main" id="{368813BA-5BD4-4F4E-9831-44B838664DD2}"/>
              </a:ext>
            </a:extLst>
          </p:cNvPr>
          <p:cNvSpPr txBox="1"/>
          <p:nvPr/>
        </p:nvSpPr>
        <p:spPr>
          <a:xfrm>
            <a:off x="603209" y="4302416"/>
            <a:ext cx="3589957" cy="1169551"/>
          </a:xfrm>
          <a:prstGeom prst="rect">
            <a:avLst/>
          </a:prstGeom>
          <a:noFill/>
        </p:spPr>
        <p:txBody>
          <a:bodyPr wrap="none" rtlCol="0">
            <a:spAutoFit/>
          </a:bodyPr>
          <a:lstStyle/>
          <a:p>
            <a:r>
              <a:rPr lang="en-US" sz="1400" dirty="0" err="1"/>
              <a:t>Critigen</a:t>
            </a:r>
            <a:r>
              <a:rPr lang="en-US" sz="1400" dirty="0"/>
              <a:t> MN Water Comparison Website:</a:t>
            </a:r>
          </a:p>
          <a:p>
            <a:r>
              <a:rPr lang="en-US" sz="1400" dirty="0">
                <a:solidFill>
                  <a:srgbClr val="0070C0"/>
                </a:solidFill>
                <a:hlinkClick r:id="rId6">
                  <a:extLst>
                    <a:ext uri="{A12FA001-AC4F-418D-AE19-62706E023703}">
                      <ahyp:hlinkClr xmlns:ahyp="http://schemas.microsoft.com/office/drawing/2018/hyperlinkcolor" val="tx"/>
                    </a:ext>
                  </a:extLst>
                </a:hlinkClick>
              </a:rPr>
              <a:t>https://water.osmquality.io/</a:t>
            </a:r>
            <a:endParaRPr lang="en-US" sz="1400" dirty="0">
              <a:solidFill>
                <a:srgbClr val="0070C0"/>
              </a:solidFill>
            </a:endParaRPr>
          </a:p>
          <a:p>
            <a:endParaRPr lang="en-US" sz="1400" dirty="0"/>
          </a:p>
          <a:p>
            <a:r>
              <a:rPr lang="en-US" sz="1400" dirty="0" err="1"/>
              <a:t>Critigen</a:t>
            </a:r>
            <a:r>
              <a:rPr lang="en-US" sz="1400" dirty="0"/>
              <a:t> MN Water </a:t>
            </a:r>
            <a:r>
              <a:rPr lang="en-US" sz="1400" dirty="0" err="1"/>
              <a:t>Github</a:t>
            </a:r>
            <a:r>
              <a:rPr lang="en-US" sz="1400" dirty="0"/>
              <a:t> Repo:</a:t>
            </a:r>
          </a:p>
          <a:p>
            <a:r>
              <a:rPr lang="en-US" sz="1400" dirty="0">
                <a:hlinkClick r:id="rId7"/>
              </a:rPr>
              <a:t>https://github.com/spatialdev/mn-water-2019</a:t>
            </a:r>
            <a:endParaRPr lang="en-US" sz="1400" dirty="0"/>
          </a:p>
        </p:txBody>
      </p:sp>
    </p:spTree>
    <p:extLst>
      <p:ext uri="{BB962C8B-B14F-4D97-AF65-F5344CB8AC3E}">
        <p14:creationId xmlns:p14="http://schemas.microsoft.com/office/powerpoint/2010/main" val="3874997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D26741-1543-3346-B595-0635C2BAD516}"/>
              </a:ext>
            </a:extLst>
          </p:cNvPr>
          <p:cNvSpPr>
            <a:spLocks noGrp="1"/>
          </p:cNvSpPr>
          <p:nvPr>
            <p:ph idx="1"/>
          </p:nvPr>
        </p:nvSpPr>
        <p:spPr>
          <a:xfrm>
            <a:off x="1306131" y="1825625"/>
            <a:ext cx="10047668" cy="4351338"/>
          </a:xfrm>
        </p:spPr>
        <p:txBody>
          <a:bodyPr vert="horz" lIns="91440" tIns="45720" rIns="91440" bIns="45720" rtlCol="0" anchor="t">
            <a:normAutofit fontScale="92500" lnSpcReduction="10000"/>
          </a:bodyPr>
          <a:lstStyle/>
          <a:p>
            <a:pPr marL="514350" indent="-514350">
              <a:buAutoNum type="arabicPeriod"/>
            </a:pPr>
            <a:r>
              <a:rPr lang="en-US" sz="2600" err="1"/>
              <a:t>Juhász</a:t>
            </a:r>
            <a:r>
              <a:rPr lang="en-US" sz="2600"/>
              <a:t>, L.; </a:t>
            </a:r>
            <a:r>
              <a:rPr lang="en-US" sz="2600" err="1"/>
              <a:t>Hochmair</a:t>
            </a:r>
            <a:r>
              <a:rPr lang="en-US" sz="2600"/>
              <a:t>, H.H. OSM Data Import as an Outreach Tool to Trigger Community Growth? A Case Study in Miami. International Journal of Geo-Information 2018, 7, 113.</a:t>
            </a:r>
          </a:p>
          <a:p>
            <a:pPr marL="514350" indent="-514350">
              <a:buAutoNum type="arabicPeriod"/>
            </a:pPr>
            <a:r>
              <a:rPr lang="en-US" sz="2600" err="1"/>
              <a:t>Zielstra</a:t>
            </a:r>
            <a:r>
              <a:rPr lang="en-US" sz="2600"/>
              <a:t>, D.; </a:t>
            </a:r>
            <a:r>
              <a:rPr lang="en-US" sz="2600" err="1"/>
              <a:t>Hochmair</a:t>
            </a:r>
            <a:r>
              <a:rPr lang="en-US" sz="2600"/>
              <a:t>, H.H.; </a:t>
            </a:r>
            <a:r>
              <a:rPr lang="en-US" sz="2600" err="1"/>
              <a:t>Neis</a:t>
            </a:r>
            <a:r>
              <a:rPr lang="en-US" sz="2600"/>
              <a:t>, P. Assessing the effect of data imports on the completeness of OpenStreetMap—A United States case study. Trans. GIS 2013, 17, 315–334.</a:t>
            </a:r>
          </a:p>
          <a:p>
            <a:pPr marL="514350" indent="-514350">
              <a:buAutoNum type="arabicPeriod"/>
            </a:pPr>
            <a:r>
              <a:rPr lang="en-US" sz="2600"/>
              <a:t>Imports and the Community II, Matt’s Blog, 09/10/2009, </a:t>
            </a:r>
            <a:r>
              <a:rPr lang="en-US" sz="2600">
                <a:hlinkClick r:id="rId3"/>
              </a:rPr>
              <a:t>https://web.archive.org/web/20140613144939/http://www.asklater.com/matt/wordpress/2009/09/imports-and-the-community-ii/index.html#more-179</a:t>
            </a:r>
            <a:endParaRPr lang="en-US" sz="2600"/>
          </a:p>
          <a:p>
            <a:pPr marL="514350" indent="-514350">
              <a:buAutoNum type="arabicPeriod"/>
            </a:pPr>
            <a:r>
              <a:rPr lang="en-US" sz="2600"/>
              <a:t>Mooney, P.; Corcoran, P. The annotation process in OpenStreetMap. Trans. GIS 2012, 16, 561–579.</a:t>
            </a:r>
          </a:p>
          <a:p>
            <a:pPr marL="514350" indent="-514350">
              <a:buAutoNum type="arabicPeriod"/>
            </a:pPr>
            <a:endParaRPr lang="en-US"/>
          </a:p>
        </p:txBody>
      </p:sp>
      <p:sp>
        <p:nvSpPr>
          <p:cNvPr id="12" name="Title 1">
            <a:extLst>
              <a:ext uri="{FF2B5EF4-FFF2-40B4-BE49-F238E27FC236}">
                <a16:creationId xmlns:a16="http://schemas.microsoft.com/office/drawing/2014/main" id="{F1301131-91F1-9648-80DF-86A060F59FB6}"/>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References</a:t>
            </a:r>
          </a:p>
        </p:txBody>
      </p:sp>
    </p:spTree>
    <p:extLst>
      <p:ext uri="{BB962C8B-B14F-4D97-AF65-F5344CB8AC3E}">
        <p14:creationId xmlns:p14="http://schemas.microsoft.com/office/powerpoint/2010/main" val="3199038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Bulk Imports</a:t>
            </a:r>
            <a:endParaRPr lang="en-US" sz="5200">
              <a:latin typeface="Calibri"/>
              <a:cs typeface="Calibri"/>
            </a:endParaRPr>
          </a:p>
        </p:txBody>
      </p:sp>
      <p:sp>
        <p:nvSpPr>
          <p:cNvPr id="24" name="Content Placeholder 2">
            <a:extLst>
              <a:ext uri="{FF2B5EF4-FFF2-40B4-BE49-F238E27FC236}">
                <a16:creationId xmlns:a16="http://schemas.microsoft.com/office/drawing/2014/main" id="{67841F31-86C0-E440-A6EF-A8FF26949328}"/>
              </a:ext>
            </a:extLst>
          </p:cNvPr>
          <p:cNvSpPr>
            <a:spLocks noGrp="1"/>
          </p:cNvSpPr>
          <p:nvPr>
            <p:ph idx="1"/>
          </p:nvPr>
        </p:nvSpPr>
        <p:spPr>
          <a:xfrm>
            <a:off x="1371601" y="1805884"/>
            <a:ext cx="5586572" cy="4351338"/>
          </a:xfrm>
        </p:spPr>
        <p:txBody>
          <a:bodyPr>
            <a:normAutofit/>
          </a:bodyPr>
          <a:lstStyle/>
          <a:p>
            <a:pPr marL="0" indent="0">
              <a:buNone/>
            </a:pPr>
            <a:r>
              <a:rPr lang="en-US" sz="2400" i="1" dirty="0"/>
              <a:t>“Importing is the process of uploading external data to OSM.”</a:t>
            </a:r>
          </a:p>
          <a:p>
            <a:pPr marL="0" indent="0">
              <a:buNone/>
            </a:pPr>
            <a:endParaRPr lang="en-US" sz="2400" i="1" dirty="0"/>
          </a:p>
          <a:p>
            <a:r>
              <a:rPr lang="en-US" sz="2400" dirty="0"/>
              <a:t>Supplements user-created data</a:t>
            </a:r>
          </a:p>
          <a:p>
            <a:r>
              <a:rPr lang="en-US" sz="2400" dirty="0"/>
              <a:t>Involves a complex merging process</a:t>
            </a:r>
          </a:p>
          <a:p>
            <a:r>
              <a:rPr lang="en-US" sz="2400" dirty="0"/>
              <a:t>Examples include:</a:t>
            </a:r>
          </a:p>
          <a:p>
            <a:pPr lvl="1"/>
            <a:r>
              <a:rPr lang="en-US" sz="2000" dirty="0"/>
              <a:t>TIGER data (US Census Bureau)</a:t>
            </a:r>
          </a:p>
          <a:p>
            <a:pPr lvl="1"/>
            <a:r>
              <a:rPr lang="en-US" sz="2000" dirty="0"/>
              <a:t>Bing Maps (Microsoft) building footprint data</a:t>
            </a:r>
          </a:p>
        </p:txBody>
      </p:sp>
      <p:pic>
        <p:nvPicPr>
          <p:cNvPr id="3" name="Picture 2">
            <a:extLst>
              <a:ext uri="{FF2B5EF4-FFF2-40B4-BE49-F238E27FC236}">
                <a16:creationId xmlns:a16="http://schemas.microsoft.com/office/drawing/2014/main" id="{C1FE6222-607B-2140-B8B9-FF77E382AF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8262" y="1805912"/>
            <a:ext cx="4700427" cy="3429000"/>
          </a:xfrm>
          <a:prstGeom prst="rect">
            <a:avLst/>
          </a:prstGeom>
        </p:spPr>
      </p:pic>
      <p:pic>
        <p:nvPicPr>
          <p:cNvPr id="8" name="Picture 7">
            <a:extLst>
              <a:ext uri="{FF2B5EF4-FFF2-40B4-BE49-F238E27FC236}">
                <a16:creationId xmlns:a16="http://schemas.microsoft.com/office/drawing/2014/main" id="{14F7461F-4E1B-CF4E-9B2F-A12CF80B487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48261" y="1805912"/>
            <a:ext cx="4700427" cy="3429000"/>
          </a:xfrm>
          <a:prstGeom prst="rect">
            <a:avLst/>
          </a:prstGeom>
        </p:spPr>
      </p:pic>
      <p:pic>
        <p:nvPicPr>
          <p:cNvPr id="13" name="Picture 12">
            <a:extLst>
              <a:ext uri="{FF2B5EF4-FFF2-40B4-BE49-F238E27FC236}">
                <a16:creationId xmlns:a16="http://schemas.microsoft.com/office/drawing/2014/main" id="{39A3CEE7-9968-774A-9CDD-12D5BAA5A6F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8261" y="1805912"/>
            <a:ext cx="4700427" cy="3429000"/>
          </a:xfrm>
          <a:prstGeom prst="rect">
            <a:avLst/>
          </a:prstGeom>
        </p:spPr>
      </p:pic>
      <p:grpSp>
        <p:nvGrpSpPr>
          <p:cNvPr id="2" name="Group 1">
            <a:extLst>
              <a:ext uri="{FF2B5EF4-FFF2-40B4-BE49-F238E27FC236}">
                <a16:creationId xmlns:a16="http://schemas.microsoft.com/office/drawing/2014/main" id="{D6480E93-4266-8845-9146-ADF82E0E7D67}"/>
              </a:ext>
            </a:extLst>
          </p:cNvPr>
          <p:cNvGrpSpPr/>
          <p:nvPr/>
        </p:nvGrpSpPr>
        <p:grpSpPr>
          <a:xfrm>
            <a:off x="822960" y="1828800"/>
            <a:ext cx="509386" cy="504662"/>
            <a:chOff x="749559" y="1847674"/>
            <a:chExt cx="509386" cy="504662"/>
          </a:xfrm>
        </p:grpSpPr>
        <p:sp>
          <p:nvSpPr>
            <p:cNvPr id="15" name="Oval 14">
              <a:extLst>
                <a:ext uri="{FF2B5EF4-FFF2-40B4-BE49-F238E27FC236}">
                  <a16:creationId xmlns:a16="http://schemas.microsoft.com/office/drawing/2014/main" id="{D68410CA-09E0-6A4C-AD8E-6B075290A73B}"/>
                </a:ext>
              </a:extLst>
            </p:cNvPr>
            <p:cNvSpPr/>
            <p:nvPr/>
          </p:nvSpPr>
          <p:spPr bwMode="auto">
            <a:xfrm>
              <a:off x="749559" y="1847674"/>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6" name="Picture 15">
              <a:extLst>
                <a:ext uri="{FF2B5EF4-FFF2-40B4-BE49-F238E27FC236}">
                  <a16:creationId xmlns:a16="http://schemas.microsoft.com/office/drawing/2014/main" id="{69D4F392-3C42-204E-9235-8593F10A2A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881824" y="1927566"/>
              <a:ext cx="240757" cy="328713"/>
            </a:xfrm>
            <a:prstGeom prst="rect">
              <a:avLst/>
            </a:prstGeom>
          </p:spPr>
        </p:pic>
      </p:grpSp>
    </p:spTree>
    <p:extLst>
      <p:ext uri="{BB962C8B-B14F-4D97-AF65-F5344CB8AC3E}">
        <p14:creationId xmlns:p14="http://schemas.microsoft.com/office/powerpoint/2010/main" val="231576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6355521-B3B9-F248-903E-95A1CA592F9E}"/>
              </a:ext>
            </a:extLst>
          </p:cNvPr>
          <p:cNvSpPr/>
          <p:nvPr/>
        </p:nvSpPr>
        <p:spPr>
          <a:xfrm>
            <a:off x="314795" y="2638757"/>
            <a:ext cx="11562410" cy="3420528"/>
          </a:xfrm>
          <a:prstGeom prst="rect">
            <a:avLst/>
          </a:prstGeom>
          <a:solidFill>
            <a:srgbClr val="A5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Bulk Imports – Pros &amp; Cons</a:t>
            </a:r>
            <a:endParaRPr lang="en-US" sz="5200">
              <a:latin typeface="Calibri"/>
              <a:cs typeface="Calibri"/>
            </a:endParaRPr>
          </a:p>
        </p:txBody>
      </p:sp>
      <p:sp>
        <p:nvSpPr>
          <p:cNvPr id="24" name="Content Placeholder 2">
            <a:extLst>
              <a:ext uri="{FF2B5EF4-FFF2-40B4-BE49-F238E27FC236}">
                <a16:creationId xmlns:a16="http://schemas.microsoft.com/office/drawing/2014/main" id="{67841F31-86C0-E440-A6EF-A8FF26949328}"/>
              </a:ext>
            </a:extLst>
          </p:cNvPr>
          <p:cNvSpPr>
            <a:spLocks noGrp="1"/>
          </p:cNvSpPr>
          <p:nvPr>
            <p:ph idx="1"/>
          </p:nvPr>
        </p:nvSpPr>
        <p:spPr>
          <a:xfrm>
            <a:off x="1328247" y="1892054"/>
            <a:ext cx="11048997" cy="609906"/>
          </a:xfrm>
        </p:spPr>
        <p:txBody>
          <a:bodyPr>
            <a:normAutofit/>
          </a:bodyPr>
          <a:lstStyle/>
          <a:p>
            <a:pPr marL="0" indent="0">
              <a:buNone/>
            </a:pPr>
            <a:r>
              <a:rPr lang="en-US" dirty="0"/>
              <a:t>One of the most controversial topics within the OSM community</a:t>
            </a:r>
            <a:r>
              <a:rPr lang="en-US" baseline="30000" dirty="0"/>
              <a:t>1</a:t>
            </a:r>
            <a:endParaRPr lang="en-US" dirty="0"/>
          </a:p>
          <a:p>
            <a:pPr marL="457200" lvl="1" indent="0">
              <a:buNone/>
            </a:pPr>
            <a:endParaRPr lang="en-US" i="1" dirty="0"/>
          </a:p>
        </p:txBody>
      </p:sp>
      <p:grpSp>
        <p:nvGrpSpPr>
          <p:cNvPr id="2" name="Group 1">
            <a:extLst>
              <a:ext uri="{FF2B5EF4-FFF2-40B4-BE49-F238E27FC236}">
                <a16:creationId xmlns:a16="http://schemas.microsoft.com/office/drawing/2014/main" id="{8876D6D3-3AC6-1E44-83BC-DCA9EDAA2D44}"/>
              </a:ext>
            </a:extLst>
          </p:cNvPr>
          <p:cNvGrpSpPr/>
          <p:nvPr/>
        </p:nvGrpSpPr>
        <p:grpSpPr>
          <a:xfrm>
            <a:off x="822960" y="1828800"/>
            <a:ext cx="509386" cy="504662"/>
            <a:chOff x="749559" y="1847674"/>
            <a:chExt cx="509386" cy="504662"/>
          </a:xfrm>
        </p:grpSpPr>
        <p:sp>
          <p:nvSpPr>
            <p:cNvPr id="15" name="Oval 14">
              <a:extLst>
                <a:ext uri="{FF2B5EF4-FFF2-40B4-BE49-F238E27FC236}">
                  <a16:creationId xmlns:a16="http://schemas.microsoft.com/office/drawing/2014/main" id="{D68410CA-09E0-6A4C-AD8E-6B075290A73B}"/>
                </a:ext>
              </a:extLst>
            </p:cNvPr>
            <p:cNvSpPr/>
            <p:nvPr/>
          </p:nvSpPr>
          <p:spPr bwMode="auto">
            <a:xfrm>
              <a:off x="749559" y="1847674"/>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6" name="Picture 15">
              <a:extLst>
                <a:ext uri="{FF2B5EF4-FFF2-40B4-BE49-F238E27FC236}">
                  <a16:creationId xmlns:a16="http://schemas.microsoft.com/office/drawing/2014/main" id="{69D4F392-3C42-204E-9235-8593F10A2A7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881824" y="1927566"/>
              <a:ext cx="240757" cy="328713"/>
            </a:xfrm>
            <a:prstGeom prst="rect">
              <a:avLst/>
            </a:prstGeom>
          </p:spPr>
        </p:pic>
      </p:grpSp>
      <p:sp>
        <p:nvSpPr>
          <p:cNvPr id="19" name="TextBox 18">
            <a:extLst>
              <a:ext uri="{FF2B5EF4-FFF2-40B4-BE49-F238E27FC236}">
                <a16:creationId xmlns:a16="http://schemas.microsoft.com/office/drawing/2014/main" id="{D22AAF19-D88D-8F4D-89E1-82CE7C8B68BD}"/>
              </a:ext>
            </a:extLst>
          </p:cNvPr>
          <p:cNvSpPr txBox="1"/>
          <p:nvPr/>
        </p:nvSpPr>
        <p:spPr>
          <a:xfrm>
            <a:off x="1371600" y="3474720"/>
            <a:ext cx="4547848" cy="1569660"/>
          </a:xfrm>
          <a:prstGeom prst="rect">
            <a:avLst/>
          </a:prstGeom>
          <a:noFill/>
        </p:spPr>
        <p:txBody>
          <a:bodyPr wrap="square" rtlCol="0">
            <a:spAutoFit/>
          </a:bodyPr>
          <a:lstStyle/>
          <a:p>
            <a:r>
              <a:rPr lang="en-US" sz="2000" dirty="0"/>
              <a:t>Can increase map completeness</a:t>
            </a:r>
            <a:r>
              <a:rPr lang="en-US" sz="2000" baseline="30000" dirty="0"/>
              <a:t>2</a:t>
            </a:r>
            <a:endParaRPr lang="en-US" sz="2000" dirty="0"/>
          </a:p>
          <a:p>
            <a:pPr lvl="1"/>
            <a:endParaRPr lang="en-US" sz="2000" dirty="0"/>
          </a:p>
          <a:p>
            <a:r>
              <a:rPr lang="en-US" sz="2000" dirty="0"/>
              <a:t>Validation feedback loop between external source and OSM community</a:t>
            </a:r>
            <a:r>
              <a:rPr lang="en-US" sz="2000" baseline="30000" dirty="0"/>
              <a:t>1</a:t>
            </a:r>
            <a:endParaRPr lang="en-US" sz="2000" dirty="0"/>
          </a:p>
          <a:p>
            <a:endParaRPr lang="en-US" sz="1600" dirty="0"/>
          </a:p>
        </p:txBody>
      </p:sp>
      <p:sp>
        <p:nvSpPr>
          <p:cNvPr id="21" name="TextBox 20">
            <a:extLst>
              <a:ext uri="{FF2B5EF4-FFF2-40B4-BE49-F238E27FC236}">
                <a16:creationId xmlns:a16="http://schemas.microsoft.com/office/drawing/2014/main" id="{B55F6EF3-575E-DB41-9B3A-3790B096A1E5}"/>
              </a:ext>
            </a:extLst>
          </p:cNvPr>
          <p:cNvSpPr txBox="1"/>
          <p:nvPr/>
        </p:nvSpPr>
        <p:spPr>
          <a:xfrm>
            <a:off x="6552552" y="3174120"/>
            <a:ext cx="4890535" cy="2554545"/>
          </a:xfrm>
          <a:prstGeom prst="rect">
            <a:avLst/>
          </a:prstGeom>
          <a:noFill/>
        </p:spPr>
        <p:txBody>
          <a:bodyPr wrap="square" rtlCol="0">
            <a:spAutoFit/>
          </a:bodyPr>
          <a:lstStyle/>
          <a:p>
            <a:pPr lvl="1"/>
            <a:r>
              <a:rPr lang="en-US" sz="2000" dirty="0"/>
              <a:t>May discourage users from making additional edits</a:t>
            </a:r>
            <a:r>
              <a:rPr lang="en-US" sz="2000" baseline="30000" dirty="0"/>
              <a:t>3</a:t>
            </a:r>
          </a:p>
          <a:p>
            <a:pPr lvl="1"/>
            <a:endParaRPr lang="en-US" sz="2000" dirty="0"/>
          </a:p>
          <a:p>
            <a:pPr lvl="1"/>
            <a:r>
              <a:rPr lang="en-US" sz="2000" dirty="0"/>
              <a:t>Can be a complicated process that takes a lot of community input</a:t>
            </a:r>
            <a:r>
              <a:rPr lang="en-US" sz="2000" baseline="30000" dirty="0"/>
              <a:t>4</a:t>
            </a:r>
            <a:endParaRPr lang="en-US" sz="1400" baseline="30000" dirty="0"/>
          </a:p>
          <a:p>
            <a:pPr lvl="1"/>
            <a:endParaRPr lang="en-US" sz="2000" dirty="0"/>
          </a:p>
          <a:p>
            <a:pPr lvl="1"/>
            <a:r>
              <a:rPr lang="en-US" sz="2000" dirty="0"/>
              <a:t>May introduce errors if external source is not accurate</a:t>
            </a:r>
          </a:p>
        </p:txBody>
      </p:sp>
      <p:cxnSp>
        <p:nvCxnSpPr>
          <p:cNvPr id="22" name="Straight Connector 21">
            <a:extLst>
              <a:ext uri="{FF2B5EF4-FFF2-40B4-BE49-F238E27FC236}">
                <a16:creationId xmlns:a16="http://schemas.microsoft.com/office/drawing/2014/main" id="{BCF1C056-8404-8543-8200-F27AA5250459}"/>
              </a:ext>
            </a:extLst>
          </p:cNvPr>
          <p:cNvCxnSpPr>
            <a:cxnSpLocks/>
          </p:cNvCxnSpPr>
          <p:nvPr/>
        </p:nvCxnSpPr>
        <p:spPr>
          <a:xfrm>
            <a:off x="6096000" y="2953483"/>
            <a:ext cx="0" cy="2931152"/>
          </a:xfrm>
          <a:prstGeom prst="line">
            <a:avLst/>
          </a:prstGeom>
          <a:ln w="1270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383516-8C77-F141-A647-FB1EAE844863}"/>
              </a:ext>
            </a:extLst>
          </p:cNvPr>
          <p:cNvSpPr txBox="1"/>
          <p:nvPr/>
        </p:nvSpPr>
        <p:spPr>
          <a:xfrm>
            <a:off x="2951576" y="2760589"/>
            <a:ext cx="700192" cy="369332"/>
          </a:xfrm>
          <a:prstGeom prst="rect">
            <a:avLst/>
          </a:prstGeom>
          <a:noFill/>
        </p:spPr>
        <p:txBody>
          <a:bodyPr wrap="none" rtlCol="0">
            <a:spAutoFit/>
          </a:bodyPr>
          <a:lstStyle/>
          <a:p>
            <a:pPr algn="ctr"/>
            <a:r>
              <a:rPr lang="en-US" b="1">
                <a:solidFill>
                  <a:schemeClr val="accent4"/>
                </a:solidFill>
              </a:rPr>
              <a:t>PROS</a:t>
            </a:r>
          </a:p>
        </p:txBody>
      </p:sp>
      <p:sp>
        <p:nvSpPr>
          <p:cNvPr id="33" name="TextBox 32">
            <a:extLst>
              <a:ext uri="{FF2B5EF4-FFF2-40B4-BE49-F238E27FC236}">
                <a16:creationId xmlns:a16="http://schemas.microsoft.com/office/drawing/2014/main" id="{FD71B0C7-F6DA-7E4B-B768-302A2CBD145B}"/>
              </a:ext>
            </a:extLst>
          </p:cNvPr>
          <p:cNvSpPr txBox="1"/>
          <p:nvPr/>
        </p:nvSpPr>
        <p:spPr>
          <a:xfrm>
            <a:off x="8503470" y="2760589"/>
            <a:ext cx="721608" cy="369332"/>
          </a:xfrm>
          <a:prstGeom prst="rect">
            <a:avLst/>
          </a:prstGeom>
          <a:noFill/>
        </p:spPr>
        <p:txBody>
          <a:bodyPr wrap="none" rtlCol="0">
            <a:spAutoFit/>
          </a:bodyPr>
          <a:lstStyle/>
          <a:p>
            <a:pPr algn="ctr"/>
            <a:r>
              <a:rPr lang="en-US" b="1">
                <a:solidFill>
                  <a:schemeClr val="accent4"/>
                </a:solidFill>
              </a:rPr>
              <a:t>CONS</a:t>
            </a:r>
          </a:p>
        </p:txBody>
      </p:sp>
      <p:pic>
        <p:nvPicPr>
          <p:cNvPr id="13" name="Graphic 12" descr="Map with pin">
            <a:extLst>
              <a:ext uri="{FF2B5EF4-FFF2-40B4-BE49-F238E27FC236}">
                <a16:creationId xmlns:a16="http://schemas.microsoft.com/office/drawing/2014/main" id="{26A57365-4D3F-1840-81D2-2CDBD45B4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960" y="3351358"/>
            <a:ext cx="522273" cy="522273"/>
          </a:xfrm>
          <a:prstGeom prst="rect">
            <a:avLst/>
          </a:prstGeom>
        </p:spPr>
      </p:pic>
      <p:pic>
        <p:nvPicPr>
          <p:cNvPr id="18" name="Graphic 17" descr="Customer review">
            <a:extLst>
              <a:ext uri="{FF2B5EF4-FFF2-40B4-BE49-F238E27FC236}">
                <a16:creationId xmlns:a16="http://schemas.microsoft.com/office/drawing/2014/main" id="{48C66FF7-B847-7F4B-921D-272ECABC89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9371" y="4192297"/>
            <a:ext cx="493690" cy="493690"/>
          </a:xfrm>
          <a:prstGeom prst="rect">
            <a:avLst/>
          </a:prstGeom>
        </p:spPr>
      </p:pic>
      <p:pic>
        <p:nvPicPr>
          <p:cNvPr id="23" name="Graphic 22" descr="Contract">
            <a:extLst>
              <a:ext uri="{FF2B5EF4-FFF2-40B4-BE49-F238E27FC236}">
                <a16:creationId xmlns:a16="http://schemas.microsoft.com/office/drawing/2014/main" id="{9689F8C5-904D-0841-80A8-EC42C8576E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9371" y="5124588"/>
            <a:ext cx="493690" cy="493690"/>
          </a:xfrm>
          <a:prstGeom prst="rect">
            <a:avLst/>
          </a:prstGeom>
        </p:spPr>
      </p:pic>
      <p:pic>
        <p:nvPicPr>
          <p:cNvPr id="38" name="Graphic 37" descr="Brain in head">
            <a:extLst>
              <a:ext uri="{FF2B5EF4-FFF2-40B4-BE49-F238E27FC236}">
                <a16:creationId xmlns:a16="http://schemas.microsoft.com/office/drawing/2014/main" id="{F954461D-974B-1C44-AD14-E5DBF8B60D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41192" y="3276974"/>
            <a:ext cx="491869" cy="491869"/>
          </a:xfrm>
          <a:prstGeom prst="rect">
            <a:avLst/>
          </a:prstGeom>
        </p:spPr>
      </p:pic>
      <p:pic>
        <p:nvPicPr>
          <p:cNvPr id="40" name="Graphic 39" descr="Refresh">
            <a:extLst>
              <a:ext uri="{FF2B5EF4-FFF2-40B4-BE49-F238E27FC236}">
                <a16:creationId xmlns:a16="http://schemas.microsoft.com/office/drawing/2014/main" id="{83D9C05D-B138-CC4D-B517-BE5AD0CC9F5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2960" y="4163714"/>
            <a:ext cx="522273" cy="522273"/>
          </a:xfrm>
          <a:prstGeom prst="rect">
            <a:avLst/>
          </a:prstGeom>
        </p:spPr>
      </p:pic>
    </p:spTree>
    <p:extLst>
      <p:ext uri="{BB962C8B-B14F-4D97-AF65-F5344CB8AC3E}">
        <p14:creationId xmlns:p14="http://schemas.microsoft.com/office/powerpoint/2010/main" val="3826101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NHD</a:t>
            </a:r>
            <a:endParaRPr lang="en-US" sz="5200">
              <a:latin typeface="Calibri"/>
              <a:cs typeface="Calibri"/>
            </a:endParaRPr>
          </a:p>
        </p:txBody>
      </p:sp>
      <p:sp>
        <p:nvSpPr>
          <p:cNvPr id="24" name="Content Placeholder 2">
            <a:extLst>
              <a:ext uri="{FF2B5EF4-FFF2-40B4-BE49-F238E27FC236}">
                <a16:creationId xmlns:a16="http://schemas.microsoft.com/office/drawing/2014/main" id="{67841F31-86C0-E440-A6EF-A8FF26949328}"/>
              </a:ext>
            </a:extLst>
          </p:cNvPr>
          <p:cNvSpPr>
            <a:spLocks noGrp="1"/>
          </p:cNvSpPr>
          <p:nvPr>
            <p:ph idx="1"/>
          </p:nvPr>
        </p:nvSpPr>
        <p:spPr>
          <a:xfrm>
            <a:off x="1371600" y="1847674"/>
            <a:ext cx="5610757" cy="4351338"/>
          </a:xfrm>
        </p:spPr>
        <p:txBody>
          <a:bodyPr>
            <a:normAutofit fontScale="85000" lnSpcReduction="20000"/>
          </a:bodyPr>
          <a:lstStyle/>
          <a:p>
            <a:pPr marL="0" indent="0">
              <a:buNone/>
            </a:pPr>
            <a:r>
              <a:rPr lang="en-US" dirty="0"/>
              <a:t>The National Hydrography Dataset (NHD) is managed by the USGS National Geospatial Program </a:t>
            </a:r>
            <a:r>
              <a:rPr lang="en-US" dirty="0">
                <a:hlinkClick r:id="rId3"/>
              </a:rPr>
              <a:t>https://www.usgs.gov/core-science-systems/ngp/national-hydrography</a:t>
            </a:r>
            <a:r>
              <a:rPr lang="en-US" dirty="0"/>
              <a:t>.</a:t>
            </a:r>
          </a:p>
          <a:p>
            <a:pPr marL="0" indent="0">
              <a:buNone/>
            </a:pPr>
            <a:endParaRPr lang="en-US" dirty="0"/>
          </a:p>
          <a:p>
            <a:pPr marL="0" indent="0">
              <a:buNone/>
            </a:pPr>
            <a:r>
              <a:rPr lang="en-US" dirty="0"/>
              <a:t>How does NHD figure into OSM?</a:t>
            </a:r>
          </a:p>
          <a:p>
            <a:pPr>
              <a:buFontTx/>
              <a:buChar char="-"/>
            </a:pPr>
            <a:r>
              <a:rPr lang="en-US" dirty="0"/>
              <a:t>Bulk uploaded to OSM in multiple steps</a:t>
            </a:r>
          </a:p>
          <a:p>
            <a:pPr>
              <a:buFontTx/>
              <a:buChar char="-"/>
            </a:pPr>
            <a:r>
              <a:rPr lang="en-US" dirty="0"/>
              <a:t>Complex import process to correctly map the NHD data to corresponding OSM tags</a:t>
            </a:r>
          </a:p>
          <a:p>
            <a:pPr>
              <a:buFontTx/>
              <a:buChar char="-"/>
            </a:pPr>
            <a:r>
              <a:rPr lang="en-US" dirty="0"/>
              <a:t>Names used when available</a:t>
            </a:r>
          </a:p>
          <a:p>
            <a:pPr marL="0" indent="0">
              <a:buNone/>
            </a:pPr>
            <a:endParaRPr lang="en-US" dirty="0"/>
          </a:p>
          <a:p>
            <a:pPr marL="0" indent="0">
              <a:buNone/>
            </a:pPr>
            <a:r>
              <a:rPr lang="en-US" dirty="0"/>
              <a:t> </a:t>
            </a:r>
          </a:p>
        </p:txBody>
      </p:sp>
      <p:grpSp>
        <p:nvGrpSpPr>
          <p:cNvPr id="6" name="Group 5">
            <a:extLst>
              <a:ext uri="{FF2B5EF4-FFF2-40B4-BE49-F238E27FC236}">
                <a16:creationId xmlns:a16="http://schemas.microsoft.com/office/drawing/2014/main" id="{81A29F7B-B56A-9642-8B1E-1A085FDAB2A5}"/>
              </a:ext>
            </a:extLst>
          </p:cNvPr>
          <p:cNvGrpSpPr/>
          <p:nvPr/>
        </p:nvGrpSpPr>
        <p:grpSpPr>
          <a:xfrm>
            <a:off x="822960" y="1828800"/>
            <a:ext cx="509386" cy="504662"/>
            <a:chOff x="749096" y="1847674"/>
            <a:chExt cx="509386" cy="504662"/>
          </a:xfrm>
        </p:grpSpPr>
        <p:sp>
          <p:nvSpPr>
            <p:cNvPr id="11" name="Oval 10">
              <a:extLst>
                <a:ext uri="{FF2B5EF4-FFF2-40B4-BE49-F238E27FC236}">
                  <a16:creationId xmlns:a16="http://schemas.microsoft.com/office/drawing/2014/main" id="{ADD9963D-E1A9-C743-90B3-005D662A304C}"/>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2" name="Picture 11">
              <a:extLst>
                <a:ext uri="{FF2B5EF4-FFF2-40B4-BE49-F238E27FC236}">
                  <a16:creationId xmlns:a16="http://schemas.microsoft.com/office/drawing/2014/main" id="{2C7318CD-EB24-ED41-A3C7-8D8BCC254C4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2" name="Group 1">
            <a:extLst>
              <a:ext uri="{FF2B5EF4-FFF2-40B4-BE49-F238E27FC236}">
                <a16:creationId xmlns:a16="http://schemas.microsoft.com/office/drawing/2014/main" id="{DEF7005A-50B3-2A42-ABCA-3A59F40096FA}"/>
              </a:ext>
            </a:extLst>
          </p:cNvPr>
          <p:cNvGrpSpPr/>
          <p:nvPr/>
        </p:nvGrpSpPr>
        <p:grpSpPr>
          <a:xfrm>
            <a:off x="822960" y="3266162"/>
            <a:ext cx="509386" cy="504662"/>
            <a:chOff x="749096" y="3429000"/>
            <a:chExt cx="509386" cy="504662"/>
          </a:xfrm>
        </p:grpSpPr>
        <p:sp>
          <p:nvSpPr>
            <p:cNvPr id="13" name="Oval 12">
              <a:extLst>
                <a:ext uri="{FF2B5EF4-FFF2-40B4-BE49-F238E27FC236}">
                  <a16:creationId xmlns:a16="http://schemas.microsoft.com/office/drawing/2014/main" id="{FDE4D330-5DD2-3A44-B358-5EE1DE06CA94}"/>
                </a:ext>
              </a:extLst>
            </p:cNvPr>
            <p:cNvSpPr/>
            <p:nvPr/>
          </p:nvSpPr>
          <p:spPr bwMode="auto">
            <a:xfrm>
              <a:off x="749096" y="3429000"/>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4" name="Picture 13">
              <a:extLst>
                <a:ext uri="{FF2B5EF4-FFF2-40B4-BE49-F238E27FC236}">
                  <a16:creationId xmlns:a16="http://schemas.microsoft.com/office/drawing/2014/main" id="{14E5111B-E03F-7749-9FFE-A10A80CA469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881361" y="3508892"/>
              <a:ext cx="240757" cy="328713"/>
            </a:xfrm>
            <a:prstGeom prst="rect">
              <a:avLst/>
            </a:prstGeom>
          </p:spPr>
        </p:pic>
      </p:grpSp>
      <p:pic>
        <p:nvPicPr>
          <p:cNvPr id="3" name="Picture 2">
            <a:extLst>
              <a:ext uri="{FF2B5EF4-FFF2-40B4-BE49-F238E27FC236}">
                <a16:creationId xmlns:a16="http://schemas.microsoft.com/office/drawing/2014/main" id="{E3886B0F-78E7-7744-A19F-80DF40B6B500}"/>
              </a:ext>
            </a:extLst>
          </p:cNvPr>
          <p:cNvPicPr>
            <a:picLocks noChangeAspect="1"/>
          </p:cNvPicPr>
          <p:nvPr/>
        </p:nvPicPr>
        <p:blipFill>
          <a:blip r:embed="rId5"/>
          <a:stretch>
            <a:fillRect/>
          </a:stretch>
        </p:blipFill>
        <p:spPr>
          <a:xfrm>
            <a:off x="7995043" y="367633"/>
            <a:ext cx="3153889" cy="2969989"/>
          </a:xfrm>
          <a:prstGeom prst="rect">
            <a:avLst/>
          </a:prstGeom>
          <a:effectLst>
            <a:softEdge rad="279400"/>
          </a:effectLst>
        </p:spPr>
      </p:pic>
      <p:pic>
        <p:nvPicPr>
          <p:cNvPr id="5" name="Picture 4">
            <a:extLst>
              <a:ext uri="{FF2B5EF4-FFF2-40B4-BE49-F238E27FC236}">
                <a16:creationId xmlns:a16="http://schemas.microsoft.com/office/drawing/2014/main" id="{DDDBEC70-2FF8-AC46-950E-CF9E18A4AAC6}"/>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53109" y="3433399"/>
            <a:ext cx="4437756" cy="3237379"/>
          </a:xfrm>
          <a:prstGeom prst="rect">
            <a:avLst/>
          </a:prstGeom>
        </p:spPr>
      </p:pic>
    </p:spTree>
    <p:extLst>
      <p:ext uri="{BB962C8B-B14F-4D97-AF65-F5344CB8AC3E}">
        <p14:creationId xmlns:p14="http://schemas.microsoft.com/office/powerpoint/2010/main" val="408042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Research Questions</a:t>
            </a:r>
          </a:p>
        </p:txBody>
      </p:sp>
      <p:sp>
        <p:nvSpPr>
          <p:cNvPr id="24" name="Content Placeholder 2">
            <a:extLst>
              <a:ext uri="{FF2B5EF4-FFF2-40B4-BE49-F238E27FC236}">
                <a16:creationId xmlns:a16="http://schemas.microsoft.com/office/drawing/2014/main" id="{67841F31-86C0-E440-A6EF-A8FF26949328}"/>
              </a:ext>
            </a:extLst>
          </p:cNvPr>
          <p:cNvSpPr>
            <a:spLocks noGrp="1"/>
          </p:cNvSpPr>
          <p:nvPr>
            <p:ph idx="1"/>
          </p:nvPr>
        </p:nvSpPr>
        <p:spPr>
          <a:xfrm>
            <a:off x="1371600" y="1847674"/>
            <a:ext cx="4660021" cy="4351338"/>
          </a:xfrm>
        </p:spPr>
        <p:txBody>
          <a:bodyPr>
            <a:normAutofit lnSpcReduction="10000"/>
          </a:bodyPr>
          <a:lstStyle/>
          <a:p>
            <a:pPr marL="0" indent="0">
              <a:buNone/>
            </a:pPr>
            <a:r>
              <a:rPr lang="en-US" dirty="0"/>
              <a:t>What is the state of water data in OSM?</a:t>
            </a:r>
          </a:p>
          <a:p>
            <a:pPr marL="0" indent="0">
              <a:buNone/>
            </a:pPr>
            <a:endParaRPr lang="en-US" dirty="0"/>
          </a:p>
          <a:p>
            <a:pPr marL="0" indent="0">
              <a:buNone/>
            </a:pPr>
            <a:r>
              <a:rPr lang="en-US" dirty="0"/>
              <a:t>What role does NHD play in the representation of water features?</a:t>
            </a:r>
          </a:p>
          <a:p>
            <a:pPr marL="0" indent="0">
              <a:buNone/>
            </a:pPr>
            <a:endParaRPr lang="en-US" dirty="0"/>
          </a:p>
          <a:p>
            <a:pPr marL="0" indent="0">
              <a:buNone/>
            </a:pPr>
            <a:r>
              <a:rPr lang="en-US" b="1" dirty="0"/>
              <a:t>Case-study:</a:t>
            </a:r>
            <a:r>
              <a:rPr lang="en-US" dirty="0"/>
              <a:t> Minnesota</a:t>
            </a:r>
          </a:p>
          <a:p>
            <a:pPr marL="0" indent="0">
              <a:buNone/>
            </a:pPr>
            <a:r>
              <a:rPr lang="en-US" dirty="0"/>
              <a:t>How has bulk-imported NHD data changed since import?</a:t>
            </a:r>
          </a:p>
        </p:txBody>
      </p:sp>
      <p:grpSp>
        <p:nvGrpSpPr>
          <p:cNvPr id="5" name="Group 4">
            <a:extLst>
              <a:ext uri="{FF2B5EF4-FFF2-40B4-BE49-F238E27FC236}">
                <a16:creationId xmlns:a16="http://schemas.microsoft.com/office/drawing/2014/main" id="{A4EFEC9A-94D6-EA4D-B4E5-EC58BCEFF9ED}"/>
              </a:ext>
            </a:extLst>
          </p:cNvPr>
          <p:cNvGrpSpPr/>
          <p:nvPr/>
        </p:nvGrpSpPr>
        <p:grpSpPr>
          <a:xfrm>
            <a:off x="822960" y="1828800"/>
            <a:ext cx="509386" cy="504662"/>
            <a:chOff x="749151" y="1845028"/>
            <a:chExt cx="509386" cy="504662"/>
          </a:xfrm>
        </p:grpSpPr>
        <p:sp>
          <p:nvSpPr>
            <p:cNvPr id="16" name="Oval 15">
              <a:extLst>
                <a:ext uri="{FF2B5EF4-FFF2-40B4-BE49-F238E27FC236}">
                  <a16:creationId xmlns:a16="http://schemas.microsoft.com/office/drawing/2014/main" id="{BD4FA1C9-DA5C-3242-9B7B-63E8F8002A52}"/>
                </a:ext>
              </a:extLst>
            </p:cNvPr>
            <p:cNvSpPr/>
            <p:nvPr/>
          </p:nvSpPr>
          <p:spPr bwMode="auto">
            <a:xfrm>
              <a:off x="749151" y="1845028"/>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8" name="Picture 17">
              <a:extLst>
                <a:ext uri="{FF2B5EF4-FFF2-40B4-BE49-F238E27FC236}">
                  <a16:creationId xmlns:a16="http://schemas.microsoft.com/office/drawing/2014/main" id="{99C9D27F-7E8E-FC42-9974-455D079C1D7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5748" y="1919263"/>
              <a:ext cx="356193" cy="356193"/>
            </a:xfrm>
            <a:prstGeom prst="rect">
              <a:avLst/>
            </a:prstGeom>
          </p:spPr>
        </p:pic>
      </p:grpSp>
      <p:grpSp>
        <p:nvGrpSpPr>
          <p:cNvPr id="2" name="Group 1">
            <a:extLst>
              <a:ext uri="{FF2B5EF4-FFF2-40B4-BE49-F238E27FC236}">
                <a16:creationId xmlns:a16="http://schemas.microsoft.com/office/drawing/2014/main" id="{3CF4AFC6-93E9-D74C-81B1-43D2D42F734A}"/>
              </a:ext>
            </a:extLst>
          </p:cNvPr>
          <p:cNvGrpSpPr/>
          <p:nvPr/>
        </p:nvGrpSpPr>
        <p:grpSpPr>
          <a:xfrm>
            <a:off x="822960" y="4726921"/>
            <a:ext cx="509386" cy="504662"/>
            <a:chOff x="779836" y="4269361"/>
            <a:chExt cx="509386" cy="504662"/>
          </a:xfrm>
        </p:grpSpPr>
        <p:sp>
          <p:nvSpPr>
            <p:cNvPr id="19" name="Oval 18">
              <a:extLst>
                <a:ext uri="{FF2B5EF4-FFF2-40B4-BE49-F238E27FC236}">
                  <a16:creationId xmlns:a16="http://schemas.microsoft.com/office/drawing/2014/main" id="{035DF6E9-9509-F841-80F5-B400483EDD66}"/>
                </a:ext>
              </a:extLst>
            </p:cNvPr>
            <p:cNvSpPr/>
            <p:nvPr/>
          </p:nvSpPr>
          <p:spPr bwMode="auto">
            <a:xfrm>
              <a:off x="779836" y="4269361"/>
              <a:ext cx="509386"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25" name="Picture 24">
              <a:extLst>
                <a:ext uri="{FF2B5EF4-FFF2-40B4-BE49-F238E27FC236}">
                  <a16:creationId xmlns:a16="http://schemas.microsoft.com/office/drawing/2014/main" id="{FF3C974B-1A4A-1C4F-8965-749CD690F2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6433" y="4343596"/>
              <a:ext cx="356193" cy="356193"/>
            </a:xfrm>
            <a:prstGeom prst="rect">
              <a:avLst/>
            </a:prstGeom>
          </p:spPr>
        </p:pic>
      </p:grpSp>
      <p:grpSp>
        <p:nvGrpSpPr>
          <p:cNvPr id="17" name="Group 16">
            <a:extLst>
              <a:ext uri="{FF2B5EF4-FFF2-40B4-BE49-F238E27FC236}">
                <a16:creationId xmlns:a16="http://schemas.microsoft.com/office/drawing/2014/main" id="{1F9F59A0-4901-3B41-8CBC-A4075E18F37D}"/>
              </a:ext>
            </a:extLst>
          </p:cNvPr>
          <p:cNvGrpSpPr/>
          <p:nvPr/>
        </p:nvGrpSpPr>
        <p:grpSpPr>
          <a:xfrm>
            <a:off x="822960" y="3120097"/>
            <a:ext cx="506065" cy="504662"/>
            <a:chOff x="751473" y="2998572"/>
            <a:chExt cx="506065" cy="504662"/>
          </a:xfrm>
        </p:grpSpPr>
        <p:sp>
          <p:nvSpPr>
            <p:cNvPr id="20" name="Oval 19">
              <a:extLst>
                <a:ext uri="{FF2B5EF4-FFF2-40B4-BE49-F238E27FC236}">
                  <a16:creationId xmlns:a16="http://schemas.microsoft.com/office/drawing/2014/main" id="{DC7865F8-179B-4B40-9464-087181C600B9}"/>
                </a:ext>
              </a:extLst>
            </p:cNvPr>
            <p:cNvSpPr/>
            <p:nvPr/>
          </p:nvSpPr>
          <p:spPr bwMode="auto">
            <a:xfrm>
              <a:off x="751473" y="2998572"/>
              <a:ext cx="506065" cy="50466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21" name="Picture 20">
              <a:extLst>
                <a:ext uri="{FF2B5EF4-FFF2-40B4-BE49-F238E27FC236}">
                  <a16:creationId xmlns:a16="http://schemas.microsoft.com/office/drawing/2014/main" id="{E0BF9BD4-7038-994C-90AC-4B47A73F05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8070" y="3072807"/>
              <a:ext cx="353871" cy="356193"/>
            </a:xfrm>
            <a:prstGeom prst="rect">
              <a:avLst/>
            </a:prstGeom>
          </p:spPr>
        </p:pic>
      </p:grpSp>
      <p:pic>
        <p:nvPicPr>
          <p:cNvPr id="22" name="Picture 21">
            <a:extLst>
              <a:ext uri="{FF2B5EF4-FFF2-40B4-BE49-F238E27FC236}">
                <a16:creationId xmlns:a16="http://schemas.microsoft.com/office/drawing/2014/main" id="{3C4F7DEB-7314-2B4F-89B0-4B0175F45B4D}"/>
              </a:ext>
            </a:extLst>
          </p:cNvPr>
          <p:cNvPicPr>
            <a:picLocks noChangeAspect="1"/>
          </p:cNvPicPr>
          <p:nvPr/>
        </p:nvPicPr>
        <p:blipFill>
          <a:blip r:embed="rId5"/>
          <a:stretch>
            <a:fillRect/>
          </a:stretch>
        </p:blipFill>
        <p:spPr>
          <a:xfrm>
            <a:off x="6191806" y="2045908"/>
            <a:ext cx="5715000" cy="3759200"/>
          </a:xfrm>
          <a:prstGeom prst="rect">
            <a:avLst/>
          </a:prstGeom>
        </p:spPr>
      </p:pic>
    </p:spTree>
    <p:extLst>
      <p:ext uri="{BB962C8B-B14F-4D97-AF65-F5344CB8AC3E}">
        <p14:creationId xmlns:p14="http://schemas.microsoft.com/office/powerpoint/2010/main" val="1681132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F886C5-F7ED-4050-832A-0C279A0B1F95}"/>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Methodology</a:t>
            </a:r>
            <a:endParaRPr lang="en-US" sz="5200" i="1">
              <a:latin typeface="Calibri"/>
              <a:cs typeface="Calibri"/>
            </a:endParaRPr>
          </a:p>
        </p:txBody>
      </p:sp>
      <p:cxnSp>
        <p:nvCxnSpPr>
          <p:cNvPr id="7" name="Straight Connector 6"/>
          <p:cNvCxnSpPr>
            <a:cxnSpLocks/>
          </p:cNvCxnSpPr>
          <p:nvPr/>
        </p:nvCxnSpPr>
        <p:spPr bwMode="auto">
          <a:xfrm>
            <a:off x="9113520" y="1418629"/>
            <a:ext cx="0" cy="4112577"/>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cxnSpLocks/>
          </p:cNvCxnSpPr>
          <p:nvPr/>
        </p:nvCxnSpPr>
        <p:spPr bwMode="auto">
          <a:xfrm>
            <a:off x="6096000" y="1371600"/>
            <a:ext cx="0" cy="411480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35392" y="3429000"/>
            <a:ext cx="2430035" cy="754061"/>
          </a:xfrm>
          <a:prstGeom prst="rect">
            <a:avLst/>
          </a:prstGeom>
          <a:noFill/>
        </p:spPr>
        <p:txBody>
          <a:bodyPr wrap="square" lIns="137168" tIns="68584" rIns="137168" bIns="68584">
            <a:spAutoFit/>
          </a:bodyPr>
          <a:lstStyle/>
          <a:p>
            <a:pPr algn="ctr" defTabSz="1828434">
              <a:defRPr/>
            </a:pPr>
            <a:r>
              <a:rPr lang="en-US" sz="2000" b="1"/>
              <a:t>Define</a:t>
            </a:r>
          </a:p>
          <a:p>
            <a:pPr algn="ctr" defTabSz="1828434">
              <a:defRPr/>
            </a:pPr>
            <a:r>
              <a:rPr lang="en-US" sz="2000" b="1"/>
              <a:t>inland water</a:t>
            </a:r>
            <a:endParaRPr lang="en-US" sz="2000">
              <a:latin typeface="Calibri"/>
              <a:cs typeface="Calibri"/>
            </a:endParaRPr>
          </a:p>
        </p:txBody>
      </p:sp>
      <p:sp>
        <p:nvSpPr>
          <p:cNvPr id="13" name="TextBox 12"/>
          <p:cNvSpPr txBox="1"/>
          <p:nvPr/>
        </p:nvSpPr>
        <p:spPr>
          <a:xfrm>
            <a:off x="3325405" y="3429000"/>
            <a:ext cx="2490531" cy="1061837"/>
          </a:xfrm>
          <a:prstGeom prst="rect">
            <a:avLst/>
          </a:prstGeom>
          <a:noFill/>
        </p:spPr>
        <p:txBody>
          <a:bodyPr wrap="square" lIns="137168" tIns="68584" rIns="137168" bIns="68584">
            <a:spAutoFit/>
          </a:bodyPr>
          <a:lstStyle/>
          <a:p>
            <a:pPr algn="ctr"/>
            <a:r>
              <a:rPr lang="en-US" sz="2000" b="1" dirty="0"/>
              <a:t>Extract inland water for 2009, 2011, &amp; 2019</a:t>
            </a:r>
            <a:endParaRPr lang="en-US" sz="2000" dirty="0"/>
          </a:p>
        </p:txBody>
      </p:sp>
      <p:sp>
        <p:nvSpPr>
          <p:cNvPr id="14" name="TextBox 13"/>
          <p:cNvSpPr txBox="1"/>
          <p:nvPr/>
        </p:nvSpPr>
        <p:spPr>
          <a:xfrm>
            <a:off x="6436064" y="3429000"/>
            <a:ext cx="2337392" cy="1061837"/>
          </a:xfrm>
          <a:prstGeom prst="rect">
            <a:avLst/>
          </a:prstGeom>
          <a:noFill/>
        </p:spPr>
        <p:txBody>
          <a:bodyPr wrap="square" lIns="137168" tIns="68584" rIns="137168" bIns="68584">
            <a:spAutoFit/>
          </a:bodyPr>
          <a:lstStyle/>
          <a:p>
            <a:pPr algn="ctr" defTabSz="1828434">
              <a:defRPr/>
            </a:pPr>
            <a:r>
              <a:rPr lang="en-US" sz="2000" b="1">
                <a:latin typeface="Calibri"/>
                <a:cs typeface="Calibri"/>
              </a:rPr>
              <a:t>Identify changes in NHD data between 2011-2019</a:t>
            </a:r>
            <a:endParaRPr lang="en-US" sz="2000">
              <a:latin typeface="Calibri"/>
              <a:cs typeface="Calibri"/>
            </a:endParaRPr>
          </a:p>
        </p:txBody>
      </p:sp>
      <p:cxnSp>
        <p:nvCxnSpPr>
          <p:cNvPr id="20" name="Straight Connector 19"/>
          <p:cNvCxnSpPr/>
          <p:nvPr/>
        </p:nvCxnSpPr>
        <p:spPr bwMode="auto">
          <a:xfrm>
            <a:off x="3078480" y="1418629"/>
            <a:ext cx="0" cy="411480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090079" y="3435477"/>
            <a:ext cx="2906584" cy="754061"/>
          </a:xfrm>
          <a:prstGeom prst="rect">
            <a:avLst/>
          </a:prstGeom>
          <a:noFill/>
        </p:spPr>
        <p:txBody>
          <a:bodyPr wrap="square" lIns="137168" tIns="68584" rIns="137168" bIns="68584">
            <a:spAutoFit/>
          </a:bodyPr>
          <a:lstStyle/>
          <a:p>
            <a:pPr algn="ctr" defTabSz="1828434">
              <a:defRPr/>
            </a:pPr>
            <a:r>
              <a:rPr lang="en-US" sz="2000" b="1"/>
              <a:t>Classify and visualize changes</a:t>
            </a:r>
          </a:p>
        </p:txBody>
      </p:sp>
      <p:sp>
        <p:nvSpPr>
          <p:cNvPr id="23" name="Oval 22">
            <a:extLst>
              <a:ext uri="{FF2B5EF4-FFF2-40B4-BE49-F238E27FC236}">
                <a16:creationId xmlns:a16="http://schemas.microsoft.com/office/drawing/2014/main" id="{822D0CB1-C35D-6A46-88E0-97B6FE9E5E07}"/>
              </a:ext>
            </a:extLst>
          </p:cNvPr>
          <p:cNvSpPr/>
          <p:nvPr/>
        </p:nvSpPr>
        <p:spPr bwMode="auto">
          <a:xfrm>
            <a:off x="3978473" y="2127664"/>
            <a:ext cx="1179719" cy="1168779"/>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sp>
        <p:nvSpPr>
          <p:cNvPr id="25" name="Oval 24">
            <a:extLst>
              <a:ext uri="{FF2B5EF4-FFF2-40B4-BE49-F238E27FC236}">
                <a16:creationId xmlns:a16="http://schemas.microsoft.com/office/drawing/2014/main" id="{A16A4E0B-FDAB-4A48-B2D1-E77817C1FCDE}"/>
              </a:ext>
            </a:extLst>
          </p:cNvPr>
          <p:cNvSpPr/>
          <p:nvPr/>
        </p:nvSpPr>
        <p:spPr bwMode="auto">
          <a:xfrm>
            <a:off x="1058769" y="2125840"/>
            <a:ext cx="1179719" cy="1170603"/>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sp>
        <p:nvSpPr>
          <p:cNvPr id="26" name="Oval 25">
            <a:extLst>
              <a:ext uri="{FF2B5EF4-FFF2-40B4-BE49-F238E27FC236}">
                <a16:creationId xmlns:a16="http://schemas.microsoft.com/office/drawing/2014/main" id="{E1628B82-4E0B-E94D-B8A2-BA4380C21037}"/>
              </a:ext>
            </a:extLst>
          </p:cNvPr>
          <p:cNvSpPr/>
          <p:nvPr/>
        </p:nvSpPr>
        <p:spPr bwMode="auto">
          <a:xfrm>
            <a:off x="6935993" y="2125840"/>
            <a:ext cx="1179719" cy="1170603"/>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sp>
        <p:nvSpPr>
          <p:cNvPr id="27" name="Oval 26">
            <a:extLst>
              <a:ext uri="{FF2B5EF4-FFF2-40B4-BE49-F238E27FC236}">
                <a16:creationId xmlns:a16="http://schemas.microsoft.com/office/drawing/2014/main" id="{6F60BD42-C9DA-7543-AEE5-D110429FC6E8}"/>
              </a:ext>
            </a:extLst>
          </p:cNvPr>
          <p:cNvSpPr/>
          <p:nvPr/>
        </p:nvSpPr>
        <p:spPr bwMode="auto">
          <a:xfrm>
            <a:off x="9953512" y="2129995"/>
            <a:ext cx="1179719" cy="1170603"/>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32" name="Graphic 31">
            <a:extLst>
              <a:ext uri="{FF2B5EF4-FFF2-40B4-BE49-F238E27FC236}">
                <a16:creationId xmlns:a16="http://schemas.microsoft.com/office/drawing/2014/main" id="{42838E8F-2F6E-664F-8993-2A1B6FD1D9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3458" y="2315186"/>
            <a:ext cx="796392" cy="796392"/>
          </a:xfrm>
          <a:prstGeom prst="rect">
            <a:avLst/>
          </a:prstGeom>
        </p:spPr>
      </p:pic>
      <p:pic>
        <p:nvPicPr>
          <p:cNvPr id="33" name="Graphic 32">
            <a:extLst>
              <a:ext uri="{FF2B5EF4-FFF2-40B4-BE49-F238E27FC236}">
                <a16:creationId xmlns:a16="http://schemas.microsoft.com/office/drawing/2014/main" id="{4EEE10CF-2E68-CC42-AEC2-D27AFCB7D06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56481" y="2428504"/>
            <a:ext cx="565273" cy="565273"/>
          </a:xfrm>
          <a:prstGeom prst="rect">
            <a:avLst/>
          </a:prstGeom>
        </p:spPr>
      </p:pic>
      <p:pic>
        <p:nvPicPr>
          <p:cNvPr id="34" name="Picture 33" descr="round-data-usage-symbol.png">
            <a:extLst>
              <a:ext uri="{FF2B5EF4-FFF2-40B4-BE49-F238E27FC236}">
                <a16:creationId xmlns:a16="http://schemas.microsoft.com/office/drawing/2014/main" id="{BAB43505-67C9-874C-8171-763FAC43906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84978" y="2356903"/>
            <a:ext cx="716787" cy="716787"/>
          </a:xfrm>
          <a:prstGeom prst="rect">
            <a:avLst/>
          </a:prstGeom>
        </p:spPr>
      </p:pic>
      <p:pic>
        <p:nvPicPr>
          <p:cNvPr id="35" name="Picture 34">
            <a:extLst>
              <a:ext uri="{FF2B5EF4-FFF2-40B4-BE49-F238E27FC236}">
                <a16:creationId xmlns:a16="http://schemas.microsoft.com/office/drawing/2014/main" id="{593287E8-2680-3043-8139-B9ADB9F4BC4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flipH="1">
            <a:off x="1423977" y="2375411"/>
            <a:ext cx="449300" cy="613444"/>
          </a:xfrm>
          <a:prstGeom prst="rect">
            <a:avLst/>
          </a:prstGeom>
        </p:spPr>
      </p:pic>
    </p:spTree>
    <p:extLst>
      <p:ext uri="{BB962C8B-B14F-4D97-AF65-F5344CB8AC3E}">
        <p14:creationId xmlns:p14="http://schemas.microsoft.com/office/powerpoint/2010/main" val="3599134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A2448AC-4B02-214D-8A90-3A995D04C8C7}"/>
              </a:ext>
            </a:extLst>
          </p:cNvPr>
          <p:cNvSpPr txBox="1">
            <a:spLocks/>
          </p:cNvSpPr>
          <p:nvPr/>
        </p:nvSpPr>
        <p:spPr>
          <a:xfrm>
            <a:off x="609600" y="53312"/>
            <a:ext cx="11049000" cy="1752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a:latin typeface="Calibri"/>
                <a:cs typeface="Calibri"/>
              </a:rPr>
              <a:t>Inland Water Definition</a:t>
            </a:r>
            <a:endParaRPr lang="en-US" sz="5200" i="1">
              <a:latin typeface="Calibri"/>
              <a:cs typeface="Calibri"/>
            </a:endParaRPr>
          </a:p>
        </p:txBody>
      </p:sp>
      <p:pic>
        <p:nvPicPr>
          <p:cNvPr id="5" name="Picture 4">
            <a:extLst>
              <a:ext uri="{FF2B5EF4-FFF2-40B4-BE49-F238E27FC236}">
                <a16:creationId xmlns:a16="http://schemas.microsoft.com/office/drawing/2014/main" id="{E5D1166D-41C2-A34E-A990-75A17B46F5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30903" y="1506869"/>
            <a:ext cx="6096000" cy="4645636"/>
          </a:xfrm>
          <a:prstGeom prst="rect">
            <a:avLst/>
          </a:prstGeom>
          <a:ln>
            <a:solidFill>
              <a:schemeClr val="accent3"/>
            </a:solidFill>
          </a:ln>
        </p:spPr>
      </p:pic>
      <p:pic>
        <p:nvPicPr>
          <p:cNvPr id="10" name="Picture 9">
            <a:extLst>
              <a:ext uri="{FF2B5EF4-FFF2-40B4-BE49-F238E27FC236}">
                <a16:creationId xmlns:a16="http://schemas.microsoft.com/office/drawing/2014/main" id="{248E29F0-DEE1-6B46-BAA6-174DE1A359B3}"/>
              </a:ext>
            </a:extLst>
          </p:cNvPr>
          <p:cNvPicPr>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9919026" y="1506869"/>
            <a:ext cx="2007877" cy="2013958"/>
          </a:xfrm>
          <a:prstGeom prst="rect">
            <a:avLst/>
          </a:prstGeom>
          <a:ln>
            <a:solidFill>
              <a:schemeClr val="accent3"/>
            </a:solidFill>
          </a:ln>
        </p:spPr>
      </p:pic>
      <p:sp>
        <p:nvSpPr>
          <p:cNvPr id="21" name="Left Brace 20">
            <a:extLst>
              <a:ext uri="{FF2B5EF4-FFF2-40B4-BE49-F238E27FC236}">
                <a16:creationId xmlns:a16="http://schemas.microsoft.com/office/drawing/2014/main" id="{EAFD1B05-24F1-AC43-B25C-D4F823D2D843}"/>
              </a:ext>
            </a:extLst>
          </p:cNvPr>
          <p:cNvSpPr/>
          <p:nvPr/>
        </p:nvSpPr>
        <p:spPr>
          <a:xfrm>
            <a:off x="9608391" y="1506869"/>
            <a:ext cx="310635" cy="2013958"/>
          </a:xfrm>
          <a:prstGeom prst="leftBrace">
            <a:avLst>
              <a:gd name="adj1" fmla="val 51120"/>
              <a:gd name="adj2" fmla="val 72082"/>
            </a:avLst>
          </a:prstGeom>
          <a:solidFill>
            <a:schemeClr val="bg1"/>
          </a:solidFill>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89603B9A-301E-8940-AF5E-BD775E603331}"/>
              </a:ext>
            </a:extLst>
          </p:cNvPr>
          <p:cNvGrpSpPr/>
          <p:nvPr/>
        </p:nvGrpSpPr>
        <p:grpSpPr>
          <a:xfrm>
            <a:off x="9763709" y="3561343"/>
            <a:ext cx="2114591" cy="700032"/>
            <a:chOff x="341095" y="1958837"/>
            <a:chExt cx="2554705" cy="845731"/>
          </a:xfrm>
          <a:effectLst>
            <a:outerShdw blurRad="50800" dist="38100" dir="5400000" algn="t" rotWithShape="0">
              <a:prstClr val="black">
                <a:alpha val="40000"/>
              </a:prstClr>
            </a:outerShdw>
          </a:effectLst>
        </p:grpSpPr>
        <p:sp>
          <p:nvSpPr>
            <p:cNvPr id="4" name="Oval 3">
              <a:extLst>
                <a:ext uri="{FF2B5EF4-FFF2-40B4-BE49-F238E27FC236}">
                  <a16:creationId xmlns:a16="http://schemas.microsoft.com/office/drawing/2014/main" id="{DEBE4F31-0900-5149-BB19-EF0A55D2A560}"/>
                </a:ext>
              </a:extLst>
            </p:cNvPr>
            <p:cNvSpPr/>
            <p:nvPr/>
          </p:nvSpPr>
          <p:spPr>
            <a:xfrm>
              <a:off x="341095" y="1958837"/>
              <a:ext cx="2554705" cy="84573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3C740B8F-4A8A-D949-B11A-33C77AC5BB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680" y="2028055"/>
              <a:ext cx="1807537" cy="707297"/>
            </a:xfrm>
            <a:prstGeom prst="rect">
              <a:avLst/>
            </a:prstGeom>
          </p:spPr>
        </p:pic>
      </p:grpSp>
      <p:sp>
        <p:nvSpPr>
          <p:cNvPr id="9" name="Rectangle 8">
            <a:extLst>
              <a:ext uri="{FF2B5EF4-FFF2-40B4-BE49-F238E27FC236}">
                <a16:creationId xmlns:a16="http://schemas.microsoft.com/office/drawing/2014/main" id="{789995AA-0EEC-E848-9128-D764032C81E0}"/>
              </a:ext>
            </a:extLst>
          </p:cNvPr>
          <p:cNvSpPr/>
          <p:nvPr/>
        </p:nvSpPr>
        <p:spPr>
          <a:xfrm>
            <a:off x="1371600" y="1805912"/>
            <a:ext cx="4399145" cy="2246769"/>
          </a:xfrm>
          <a:prstGeom prst="rect">
            <a:avLst/>
          </a:prstGeom>
        </p:spPr>
        <p:txBody>
          <a:bodyPr wrap="square">
            <a:spAutoFit/>
          </a:bodyPr>
          <a:lstStyle/>
          <a:p>
            <a:r>
              <a:rPr lang="en-US" sz="2800"/>
              <a:t>Start with OSM </a:t>
            </a:r>
            <a:r>
              <a:rPr lang="en-US" sz="2800" err="1"/>
              <a:t>basemap</a:t>
            </a:r>
            <a:endParaRPr lang="en-US" sz="2800"/>
          </a:p>
          <a:p>
            <a:endParaRPr lang="en-US" sz="2800"/>
          </a:p>
          <a:p>
            <a:r>
              <a:rPr lang="en-US" sz="2800"/>
              <a:t>Use </a:t>
            </a:r>
            <a:r>
              <a:rPr lang="en-US" sz="2800" err="1"/>
              <a:t>CartoCSS</a:t>
            </a:r>
            <a:r>
              <a:rPr lang="en-US" sz="2800"/>
              <a:t> Style Sheet</a:t>
            </a:r>
          </a:p>
          <a:p>
            <a:endParaRPr lang="en-US" sz="2800"/>
          </a:p>
          <a:p>
            <a:r>
              <a:rPr lang="en-US" sz="2800"/>
              <a:t>Select tags for ‘Inland Water’</a:t>
            </a:r>
          </a:p>
        </p:txBody>
      </p:sp>
      <p:sp>
        <p:nvSpPr>
          <p:cNvPr id="22" name="Rectangle 21">
            <a:extLst>
              <a:ext uri="{FF2B5EF4-FFF2-40B4-BE49-F238E27FC236}">
                <a16:creationId xmlns:a16="http://schemas.microsoft.com/office/drawing/2014/main" id="{77CB8762-2592-2A43-A214-F9D045E8BED4}"/>
              </a:ext>
            </a:extLst>
          </p:cNvPr>
          <p:cNvSpPr/>
          <p:nvPr/>
        </p:nvSpPr>
        <p:spPr>
          <a:xfrm>
            <a:off x="5830903" y="5546690"/>
            <a:ext cx="4865171" cy="646331"/>
          </a:xfrm>
          <a:prstGeom prst="rect">
            <a:avLst/>
          </a:prstGeom>
        </p:spPr>
        <p:txBody>
          <a:bodyPr wrap="square">
            <a:spAutoFit/>
          </a:bodyPr>
          <a:lstStyle/>
          <a:p>
            <a:r>
              <a:rPr lang="en-US">
                <a:hlinkClick r:id="rId7"/>
              </a:rPr>
              <a:t>https://github.com/gravitystorm/openstreetmap-carto/blob/master/water.mss</a:t>
            </a:r>
            <a:endParaRPr lang="en-US"/>
          </a:p>
        </p:txBody>
      </p:sp>
      <p:grpSp>
        <p:nvGrpSpPr>
          <p:cNvPr id="2" name="Group 1">
            <a:extLst>
              <a:ext uri="{FF2B5EF4-FFF2-40B4-BE49-F238E27FC236}">
                <a16:creationId xmlns:a16="http://schemas.microsoft.com/office/drawing/2014/main" id="{61EF7540-0AC6-E742-AA1B-ED026CF52EFD}"/>
              </a:ext>
            </a:extLst>
          </p:cNvPr>
          <p:cNvGrpSpPr/>
          <p:nvPr/>
        </p:nvGrpSpPr>
        <p:grpSpPr>
          <a:xfrm>
            <a:off x="822960" y="1828800"/>
            <a:ext cx="509386" cy="504662"/>
            <a:chOff x="749096" y="1847674"/>
            <a:chExt cx="509386" cy="504662"/>
          </a:xfrm>
        </p:grpSpPr>
        <p:sp>
          <p:nvSpPr>
            <p:cNvPr id="16" name="Oval 15">
              <a:extLst>
                <a:ext uri="{FF2B5EF4-FFF2-40B4-BE49-F238E27FC236}">
                  <a16:creationId xmlns:a16="http://schemas.microsoft.com/office/drawing/2014/main" id="{98B8340C-7395-7241-B40B-836E7ADEA2FB}"/>
                </a:ext>
              </a:extLst>
            </p:cNvPr>
            <p:cNvSpPr/>
            <p:nvPr/>
          </p:nvSpPr>
          <p:spPr bwMode="auto">
            <a:xfrm>
              <a:off x="749096" y="1847674"/>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7" name="Picture 16">
              <a:extLst>
                <a:ext uri="{FF2B5EF4-FFF2-40B4-BE49-F238E27FC236}">
                  <a16:creationId xmlns:a16="http://schemas.microsoft.com/office/drawing/2014/main" id="{E18510F5-BA57-A14F-80FF-C77F42C2D68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flipH="1">
              <a:off x="881361" y="1927566"/>
              <a:ext cx="240757" cy="328713"/>
            </a:xfrm>
            <a:prstGeom prst="rect">
              <a:avLst/>
            </a:prstGeom>
          </p:spPr>
        </p:pic>
      </p:grpSp>
      <p:grpSp>
        <p:nvGrpSpPr>
          <p:cNvPr id="7" name="Group 6">
            <a:extLst>
              <a:ext uri="{FF2B5EF4-FFF2-40B4-BE49-F238E27FC236}">
                <a16:creationId xmlns:a16="http://schemas.microsoft.com/office/drawing/2014/main" id="{DAACB909-8C9E-1841-B999-27C68BCBE40A}"/>
              </a:ext>
            </a:extLst>
          </p:cNvPr>
          <p:cNvGrpSpPr/>
          <p:nvPr/>
        </p:nvGrpSpPr>
        <p:grpSpPr>
          <a:xfrm>
            <a:off x="820910" y="2685183"/>
            <a:ext cx="509386" cy="504662"/>
            <a:chOff x="749096" y="2694620"/>
            <a:chExt cx="509386" cy="504662"/>
          </a:xfrm>
        </p:grpSpPr>
        <p:sp>
          <p:nvSpPr>
            <p:cNvPr id="18" name="Oval 17">
              <a:extLst>
                <a:ext uri="{FF2B5EF4-FFF2-40B4-BE49-F238E27FC236}">
                  <a16:creationId xmlns:a16="http://schemas.microsoft.com/office/drawing/2014/main" id="{BBF417F4-F317-134F-8203-4378B49C3741}"/>
                </a:ext>
              </a:extLst>
            </p:cNvPr>
            <p:cNvSpPr/>
            <p:nvPr/>
          </p:nvSpPr>
          <p:spPr bwMode="auto">
            <a:xfrm>
              <a:off x="749096" y="2694620"/>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19" name="Picture 18">
              <a:extLst>
                <a:ext uri="{FF2B5EF4-FFF2-40B4-BE49-F238E27FC236}">
                  <a16:creationId xmlns:a16="http://schemas.microsoft.com/office/drawing/2014/main" id="{1FABA7E2-5B86-F647-BE5A-8DC37132FC6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flipH="1">
              <a:off x="881361" y="2774512"/>
              <a:ext cx="240757" cy="328713"/>
            </a:xfrm>
            <a:prstGeom prst="rect">
              <a:avLst/>
            </a:prstGeom>
          </p:spPr>
        </p:pic>
      </p:grpSp>
      <p:grpSp>
        <p:nvGrpSpPr>
          <p:cNvPr id="11" name="Group 10">
            <a:extLst>
              <a:ext uri="{FF2B5EF4-FFF2-40B4-BE49-F238E27FC236}">
                <a16:creationId xmlns:a16="http://schemas.microsoft.com/office/drawing/2014/main" id="{4E2D10C8-3604-2249-B26B-7E8A550E469C}"/>
              </a:ext>
            </a:extLst>
          </p:cNvPr>
          <p:cNvGrpSpPr/>
          <p:nvPr/>
        </p:nvGrpSpPr>
        <p:grpSpPr>
          <a:xfrm>
            <a:off x="820910" y="3536125"/>
            <a:ext cx="509386" cy="504662"/>
            <a:chOff x="749096" y="3541566"/>
            <a:chExt cx="509386" cy="504662"/>
          </a:xfrm>
        </p:grpSpPr>
        <p:sp>
          <p:nvSpPr>
            <p:cNvPr id="20" name="Oval 19">
              <a:extLst>
                <a:ext uri="{FF2B5EF4-FFF2-40B4-BE49-F238E27FC236}">
                  <a16:creationId xmlns:a16="http://schemas.microsoft.com/office/drawing/2014/main" id="{30C7E560-3933-9E43-97E5-7F83132E4604}"/>
                </a:ext>
              </a:extLst>
            </p:cNvPr>
            <p:cNvSpPr/>
            <p:nvPr/>
          </p:nvSpPr>
          <p:spPr bwMode="auto">
            <a:xfrm>
              <a:off x="749096" y="3541566"/>
              <a:ext cx="509386" cy="504662"/>
            </a:xfrm>
            <a:prstGeom prst="ellipse">
              <a:avLst/>
            </a:prstGeom>
            <a:solidFill>
              <a:srgbClr val="0070C0"/>
            </a:solidFill>
            <a:ln>
              <a:solidFill>
                <a:srgbClr val="4472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2700">
                <a:solidFill>
                  <a:srgbClr val="FFFFFF"/>
                </a:solidFill>
                <a:latin typeface="Lato Light" charset="0"/>
                <a:ea typeface="ＭＳ Ｐゴシック" charset="0"/>
                <a:cs typeface="Lato Light" charset="0"/>
              </a:endParaRPr>
            </a:p>
          </p:txBody>
        </p:sp>
        <p:pic>
          <p:nvPicPr>
            <p:cNvPr id="23" name="Picture 22">
              <a:extLst>
                <a:ext uri="{FF2B5EF4-FFF2-40B4-BE49-F238E27FC236}">
                  <a16:creationId xmlns:a16="http://schemas.microsoft.com/office/drawing/2014/main" id="{24DB446D-2FB7-2F45-9895-4181CDB956D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flipH="1">
              <a:off x="881361" y="3621458"/>
              <a:ext cx="240757" cy="328713"/>
            </a:xfrm>
            <a:prstGeom prst="rect">
              <a:avLst/>
            </a:prstGeom>
          </p:spPr>
        </p:pic>
      </p:grpSp>
    </p:spTree>
    <p:extLst>
      <p:ext uri="{BB962C8B-B14F-4D97-AF65-F5344CB8AC3E}">
        <p14:creationId xmlns:p14="http://schemas.microsoft.com/office/powerpoint/2010/main" val="1019159132"/>
      </p:ext>
    </p:extLst>
  </p:cSld>
  <p:clrMapOvr>
    <a:masterClrMapping/>
  </p:clrMapOvr>
</p:sld>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7BC143"/>
      </a:accent1>
      <a:accent2>
        <a:srgbClr val="D97A23"/>
      </a:accent2>
      <a:accent3>
        <a:srgbClr val="7F7F7F"/>
      </a:accent3>
      <a:accent4>
        <a:srgbClr val="2D2D27"/>
      </a:accent4>
      <a:accent5>
        <a:srgbClr val="EEECE1"/>
      </a:accent5>
      <a:accent6>
        <a:srgbClr val="004813"/>
      </a:accent6>
      <a:hlink>
        <a:srgbClr val="0070C0"/>
      </a:hlink>
      <a:folHlink>
        <a:srgbClr val="0000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6A9ACA05A424B92D64E92AD75FE5A" ma:contentTypeVersion="10" ma:contentTypeDescription="Create a new document." ma:contentTypeScope="" ma:versionID="20dfef535abb9d51e0b729e198211469">
  <xsd:schema xmlns:xsd="http://www.w3.org/2001/XMLSchema" xmlns:xs="http://www.w3.org/2001/XMLSchema" xmlns:p="http://schemas.microsoft.com/office/2006/metadata/properties" xmlns:ns1="http://schemas.microsoft.com/sharepoint/v3" xmlns:ns2="a67b89e6-7e59-4972-b2f9-1a71a1b84456" xmlns:ns3="6df5eb88-220c-4a9d-84c7-fb922c5ac602" targetNamespace="http://schemas.microsoft.com/office/2006/metadata/properties" ma:root="true" ma:fieldsID="f9a328c70c73f7c72c69cab531104232" ns1:_="" ns2:_="" ns3:_="">
    <xsd:import namespace="http://schemas.microsoft.com/sharepoint/v3"/>
    <xsd:import namespace="a67b89e6-7e59-4972-b2f9-1a71a1b84456"/>
    <xsd:import namespace="6df5eb88-220c-4a9d-84c7-fb922c5ac60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7b89e6-7e59-4972-b2f9-1a71a1b844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f5eb88-220c-4a9d-84c7-fb922c5ac60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A5D95C-F18B-4CFD-8EB7-D81A0423C26C}">
  <ds:schemaRefs>
    <ds:schemaRef ds:uri="http://schemas.microsoft.com/sharepoint/v3/contenttype/forms"/>
  </ds:schemaRefs>
</ds:datastoreItem>
</file>

<file path=customXml/itemProps2.xml><?xml version="1.0" encoding="utf-8"?>
<ds:datastoreItem xmlns:ds="http://schemas.openxmlformats.org/officeDocument/2006/customXml" ds:itemID="{267646B2-1510-48E6-8698-48D4693F9CBA}">
  <ds:schemaRefs>
    <ds:schemaRef ds:uri="http://purl.org/dc/terms/"/>
    <ds:schemaRef ds:uri="http://schemas.microsoft.com/office/2006/metadata/properties"/>
    <ds:schemaRef ds:uri="http://purl.org/dc/elements/1.1/"/>
    <ds:schemaRef ds:uri="http://purl.org/dc/dcmitype/"/>
    <ds:schemaRef ds:uri="6df5eb88-220c-4a9d-84c7-fb922c5ac602"/>
    <ds:schemaRef ds:uri="a67b89e6-7e59-4972-b2f9-1a71a1b84456"/>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C3E9708B-3550-4114-ACD0-DFD7DDE5F6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67b89e6-7e59-4972-b2f9-1a71a1b84456"/>
    <ds:schemaRef ds:uri="6df5eb88-220c-4a9d-84c7-fb922c5ac6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7171</TotalTime>
  <Words>3533</Words>
  <Application>Microsoft Macintosh PowerPoint</Application>
  <PresentationFormat>Widescreen</PresentationFormat>
  <Paragraphs>459</Paragraphs>
  <Slides>39</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Lato Light</vt:lpstr>
      <vt:lpstr>Menlo</vt:lpstr>
      <vt:lpstr>Open Sans</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 Quality Measurement (MQM)</dc:title>
  <dc:creator>Monica Brandeis</dc:creator>
  <cp:lastModifiedBy>Matt Manley</cp:lastModifiedBy>
  <cp:revision>7</cp:revision>
  <cp:lastPrinted>2019-10-04T15:25:48Z</cp:lastPrinted>
  <dcterms:created xsi:type="dcterms:W3CDTF">2018-09-12T17:21:51Z</dcterms:created>
  <dcterms:modified xsi:type="dcterms:W3CDTF">2019-10-04T15:41:42Z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0x010100DE56A9ACA05A424B92D64E92AD75FE5A</vt:lpwstr>
  </property>
</Properties>
</file>